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5EDD-CFCD-4A2B-B938-2E8A6851BF57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AE21-4BF9-4F38-94BB-26E6AAD9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CE0C-D2EE-4E85-978C-D6B311997F48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~Melanie Leong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D9FD-A13E-4FB5-9189-730F2F1826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E3E7C-B7C7-4F3B-82B4-2CB0133F4FDD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~Melanie Leong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23908-0F22-4D37-B1D3-E366F2F3DF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F1AF1A-0712-4DD5-B0CE-C3ECDADC3D3F}" type="datetimeFigureOut">
              <a:rPr lang="en-US" smtClean="0"/>
              <a:pPr/>
              <a:t>03/04/2012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93134C-F44E-48AF-9DFB-B93FF55A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accuracy.html" TargetMode="External"/><Relationship Id="rId7" Type="http://schemas.openxmlformats.org/officeDocument/2006/relationships/hyperlink" Target="http://www.businessdictionary.com/definition/message.html" TargetMode="External"/><Relationship Id="rId2" Type="http://schemas.openxmlformats.org/officeDocument/2006/relationships/hyperlink" Target="http://www.businessdictionary.com/definition/clarit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dictionary.com/definition/word.html" TargetMode="External"/><Relationship Id="rId5" Type="http://schemas.openxmlformats.org/officeDocument/2006/relationships/hyperlink" Target="http://www.businessdictionary.com/definition/data.html" TargetMode="External"/><Relationship Id="rId4" Type="http://schemas.openxmlformats.org/officeDocument/2006/relationships/hyperlink" Target="http://www.businessdictionary.com/definition/superfluou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apod.gsfc.nasa.gov/apod/image/0103/sunpillar_richard_bi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5715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Electromagnetic Waves and Their Propagation Through the Atmosphere</a:t>
            </a:r>
          </a:p>
        </p:txBody>
      </p:sp>
      <p:pic>
        <p:nvPicPr>
          <p:cNvPr id="2051" name="Picture 3" descr="D:\Mom and Dad\Work\ATMOS 312 2004\03 Radar propagation\Gifs for powerpoint presentation\Beams for polar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5786438" cy="320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1664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Earth curvature</a:t>
            </a:r>
          </a:p>
        </p:txBody>
      </p:sp>
      <p:pic>
        <p:nvPicPr>
          <p:cNvPr id="21508" name="Picture 4" descr="D:\Mom and Dad\Work\ATMOS 312 2004\03 Radar propagation\Gifs for powerpoint presentation\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5048250" cy="3641725"/>
          </a:xfrm>
          <a:prstGeom prst="rect">
            <a:avLst/>
          </a:prstGeom>
          <a:noFill/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410200" y="533400"/>
            <a:ext cx="2514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22325" y="4191000"/>
            <a:ext cx="748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Electromagnetic ray propagating away from the radar will rise above the earth’s surface due to the </a:t>
            </a:r>
            <a:r>
              <a:rPr lang="en-US" u="sng"/>
              <a:t>earth’s curvature.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Electromagnetic </a:t>
            </a:r>
            <a:r>
              <a:rPr lang="en-US" sz="3200" dirty="0">
                <a:latin typeface="+mn-lt"/>
              </a:rPr>
              <a:t>Wave Summary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Electromagnetic Wavelength - Distance of One Cycle (peak to peak)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Electromagnetic Frequency - Number of Cycles in One Second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Speed of Light = Wavelength x Frequency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Electromagnetic Waves propagate through space from an electrical discharge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Electromagnetic Wave Propagation Uses - Communications, Astronomy, and much more</a:t>
            </a:r>
          </a:p>
          <a:p>
            <a:pPr>
              <a:lnSpc>
                <a:spcPct val="90000"/>
              </a:lnSpc>
              <a:buFont typeface="Times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Che" pitchFamily="49" charset="-127"/>
                <a:ea typeface="BatangChe" pitchFamily="49" charset="-127"/>
                <a:cs typeface="+mj-cs"/>
              </a:rPr>
              <a:t>NOISE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tangChe" pitchFamily="49" charset="-127"/>
              <a:ea typeface="BatangChe" pitchFamily="49" charset="-127"/>
              <a:cs typeface="+mj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fld id="{414EEC22-361D-4728-AC61-228C143D05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Noise In Communication System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Definition:</a:t>
            </a:r>
          </a:p>
          <a:p>
            <a:pPr>
              <a:buNone/>
            </a:pPr>
            <a:r>
              <a:rPr lang="en-US" dirty="0" smtClean="0"/>
              <a:t>     Anything that interferes with, slows down, or reduces the </a:t>
            </a:r>
            <a:r>
              <a:rPr lang="en-US" dirty="0" smtClean="0">
                <a:hlinkClick r:id="rId2"/>
              </a:rPr>
              <a:t>clarity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accuracy</a:t>
            </a:r>
            <a:r>
              <a:rPr lang="en-US" dirty="0" smtClean="0"/>
              <a:t> of a communication. Thus, </a:t>
            </a:r>
            <a:r>
              <a:rPr lang="en-US" dirty="0" smtClean="0">
                <a:hlinkClick r:id="rId4"/>
              </a:rPr>
              <a:t>superfluous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data</a:t>
            </a:r>
            <a:r>
              <a:rPr lang="en-US" dirty="0" smtClean="0"/>
              <a:t> or </a:t>
            </a:r>
            <a:r>
              <a:rPr lang="en-US" dirty="0" smtClean="0">
                <a:hlinkClick r:id="rId6"/>
              </a:rPr>
              <a:t>words</a:t>
            </a:r>
            <a:r>
              <a:rPr lang="en-US" dirty="0" smtClean="0"/>
              <a:t> in a </a:t>
            </a:r>
            <a:r>
              <a:rPr lang="en-US" dirty="0" smtClean="0">
                <a:hlinkClick r:id="rId7"/>
              </a:rPr>
              <a:t>message</a:t>
            </a:r>
            <a:r>
              <a:rPr lang="en-US" dirty="0" smtClean="0"/>
              <a:t> are noise because they detract from its meaning.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4"/>
                </a:solidFill>
              </a:rPr>
              <a:t>Noise Sources</a:t>
            </a:r>
            <a:endParaRPr lang="en-US" sz="9600" b="1" dirty="0">
              <a:solidFill>
                <a:schemeClr val="accent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6400800" cy="2667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Introduction to Noise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Shot Noise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Thermal Noise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Flicker Noise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White Noise</a:t>
            </a:r>
            <a:endParaRPr lang="en-US" sz="2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fld id="{414EEC22-361D-4728-AC61-228C143D05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Noise - Introduction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600200"/>
            <a:ext cx="8915400" cy="5257800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en-US" sz="2800" b="1" dirty="0" smtClean="0">
                <a:solidFill>
                  <a:srgbClr val="00B0F0"/>
                </a:solidFill>
              </a:rPr>
              <a:t>Noise</a:t>
            </a:r>
            <a:r>
              <a:rPr lang="en-US" sz="2800" dirty="0" smtClean="0"/>
              <a:t> – </a:t>
            </a:r>
            <a:r>
              <a:rPr lang="en-US" sz="2800" i="1" dirty="0" smtClean="0"/>
              <a:t>Unwanted Signals that tend to disturb the Transmission and Processing of Signals in Communication System and over which we have incomplete control.</a:t>
            </a:r>
          </a:p>
          <a:p>
            <a:pPr algn="just">
              <a:spcAft>
                <a:spcPts val="1800"/>
              </a:spcAft>
            </a:pPr>
            <a:r>
              <a:rPr lang="en-GB" sz="2800" dirty="0" smtClean="0">
                <a:cs typeface="Times New Roman" pitchFamily="18" charset="0"/>
              </a:rPr>
              <a:t>Noise is a general term which is used to describe an unwanted signal which affects a wanted signal.</a:t>
            </a:r>
          </a:p>
          <a:p>
            <a:pPr algn="just">
              <a:spcAft>
                <a:spcPts val="1800"/>
              </a:spcAft>
            </a:pPr>
            <a:r>
              <a:rPr lang="en-GB" sz="2800" dirty="0" smtClean="0">
                <a:cs typeface="Times New Roman" pitchFamily="18" charset="0"/>
              </a:rPr>
              <a:t>These unwanted signals arise from a variety of sources.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fld id="{414EEC22-361D-4728-AC61-228C143D05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28600"/>
            <a:ext cx="6705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Sources of noise:</a:t>
            </a:r>
          </a:p>
          <a:p>
            <a:pPr>
              <a:buFont typeface="Courier New" pitchFamily="49" charset="0"/>
              <a:buChar char="o"/>
            </a:pP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sz="2000" i="1" dirty="0" smtClean="0"/>
              <a:t>External noise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dirty="0"/>
              <a:t> </a:t>
            </a:r>
            <a:r>
              <a:rPr lang="en-US" sz="2000" i="1" dirty="0" smtClean="0"/>
              <a:t>Internal noise</a:t>
            </a:r>
            <a:endParaRPr lang="en-IN" sz="2000" i="1" dirty="0" smtClean="0"/>
          </a:p>
          <a:p>
            <a:pPr marL="0" lvl="2">
              <a:buFont typeface="Courier New" pitchFamily="49" charset="0"/>
              <a:buChar char="o"/>
            </a:pPr>
            <a:endParaRPr lang="en-IN" sz="2000" i="1" dirty="0"/>
          </a:p>
          <a:p>
            <a:pPr algn="just">
              <a:tabLst>
                <a:tab pos="457200" algn="l"/>
              </a:tabLst>
            </a:pPr>
            <a:r>
              <a:rPr lang="en-GB" altLang="ja-JP" sz="2800" dirty="0" smtClean="0">
                <a:ea typeface="MS PGothic" pitchFamily="34" charset="-128"/>
                <a:cs typeface="Times New Roman" pitchFamily="18" charset="0"/>
              </a:rPr>
              <a:t>Naturally occurring </a:t>
            </a:r>
            <a:r>
              <a:rPr lang="en-GB" altLang="ja-JP" sz="2800" b="1" dirty="0" smtClean="0">
                <a:solidFill>
                  <a:srgbClr val="00B0F0"/>
                </a:solidFill>
                <a:ea typeface="MS PGothic" pitchFamily="34" charset="-128"/>
                <a:cs typeface="Times New Roman" pitchFamily="18" charset="0"/>
              </a:rPr>
              <a:t>external noise </a:t>
            </a:r>
            <a:r>
              <a:rPr lang="en-GB" altLang="ja-JP" sz="2800" dirty="0" smtClean="0">
                <a:ea typeface="MS PGothic" pitchFamily="34" charset="-128"/>
                <a:cs typeface="Times New Roman" pitchFamily="18" charset="0"/>
              </a:rPr>
              <a:t>sources include: </a:t>
            </a:r>
          </a:p>
          <a:p>
            <a:pPr lvl="1" algn="just">
              <a:tabLst>
                <a:tab pos="457200" algn="l"/>
              </a:tabLst>
            </a:pPr>
            <a:r>
              <a:rPr lang="en-GB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Times New Roman" pitchFamily="18" charset="0"/>
              </a:rPr>
              <a:t>Atmosphere disturbance</a:t>
            </a:r>
            <a:r>
              <a:rPr lang="en-GB" altLang="ja-JP" sz="2800" dirty="0" smtClean="0">
                <a:ea typeface="MS PGothic" pitchFamily="34" charset="-128"/>
                <a:cs typeface="Times New Roman" pitchFamily="18" charset="0"/>
              </a:rPr>
              <a:t> (e.g. electric storms, lighting, </a:t>
            </a:r>
            <a:r>
              <a:rPr lang="en-GB" altLang="ja-JP" sz="2800" dirty="0" err="1" smtClean="0">
                <a:ea typeface="MS PGothic" pitchFamily="34" charset="-128"/>
                <a:cs typeface="Times New Roman" pitchFamily="18" charset="0"/>
              </a:rPr>
              <a:t>ionospheric</a:t>
            </a:r>
            <a:r>
              <a:rPr lang="en-GB" altLang="ja-JP" sz="2800" dirty="0" smtClean="0">
                <a:ea typeface="MS PGothic" pitchFamily="34" charset="-128"/>
                <a:cs typeface="Times New Roman" pitchFamily="18" charset="0"/>
              </a:rPr>
              <a:t> effect etc), so called ‘Sky Noise’ </a:t>
            </a:r>
          </a:p>
          <a:p>
            <a:pPr lvl="1" algn="just">
              <a:tabLst>
                <a:tab pos="457200" algn="l"/>
              </a:tabLst>
            </a:pPr>
            <a:r>
              <a:rPr lang="en-GB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Times New Roman" pitchFamily="18" charset="0"/>
              </a:rPr>
              <a:t>Cosmic noise </a:t>
            </a:r>
            <a:r>
              <a:rPr lang="en-GB" altLang="ja-JP" sz="2800" dirty="0" smtClean="0">
                <a:ea typeface="MS PGothic" pitchFamily="34" charset="-128"/>
                <a:cs typeface="Times New Roman" pitchFamily="18" charset="0"/>
              </a:rPr>
              <a:t>which includes noise  from galaxy, solar noise</a:t>
            </a:r>
          </a:p>
          <a:p>
            <a:pPr lvl="1" algn="just">
              <a:tabLst>
                <a:tab pos="457200" algn="l"/>
              </a:tabLst>
            </a:pPr>
            <a:r>
              <a:rPr lang="en-GB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Times New Roman" pitchFamily="18" charset="0"/>
              </a:rPr>
              <a:t>‘Hot spot’ </a:t>
            </a:r>
            <a:r>
              <a:rPr lang="en-GB" altLang="ja-JP" sz="2800" dirty="0" smtClean="0">
                <a:ea typeface="MS PGothic" pitchFamily="34" charset="-128"/>
                <a:cs typeface="Times New Roman" pitchFamily="18" charset="0"/>
              </a:rPr>
              <a:t>due to oxygen and water vapour resonance in the earth’s atmosphere</a:t>
            </a:r>
          </a:p>
          <a:p>
            <a:pPr lvl="1" algn="just">
              <a:tabLst>
                <a:tab pos="457200" algn="l"/>
              </a:tabLst>
            </a:pPr>
            <a:endParaRPr lang="en-US" sz="2800" dirty="0" smtClean="0"/>
          </a:p>
          <a:p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Sources of Noise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600200"/>
            <a:ext cx="8915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Noise performance by </a:t>
            </a:r>
            <a:r>
              <a:rPr lang="en-US" b="1" dirty="0" smtClean="0">
                <a:solidFill>
                  <a:srgbClr val="00B0F0"/>
                </a:solidFill>
              </a:rPr>
              <a:t>external sources </a:t>
            </a:r>
            <a:r>
              <a:rPr lang="en-US" dirty="0" smtClean="0"/>
              <a:t>is shown below.</a:t>
            </a:r>
            <a:endParaRPr lang="en-GB" altLang="ja-JP" dirty="0" smtClean="0"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en-GB" altLang="ja-JP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 smtClean="0"/>
          </a:p>
        </p:txBody>
      </p:sp>
      <p:pic>
        <p:nvPicPr>
          <p:cNvPr id="4" name="Picture 5" descr="EEC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664" y="2681501"/>
            <a:ext cx="8610600" cy="402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6858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3200" b="1" dirty="0" smtClean="0">
                <a:solidFill>
                  <a:srgbClr val="00B0F0"/>
                </a:solidFill>
              </a:rPr>
              <a:t>Internal Noise </a:t>
            </a:r>
            <a:r>
              <a:rPr lang="en-US" sz="3200" dirty="0" smtClean="0"/>
              <a:t>is an important type of noise that arises from the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SPONTANEOUS FLUCTUATIONS </a:t>
            </a:r>
            <a:r>
              <a:rPr lang="en-US" sz="3200" dirty="0" smtClean="0"/>
              <a:t>of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Current or Voltage</a:t>
            </a:r>
            <a:r>
              <a:rPr lang="en-US" sz="3200" dirty="0" smtClean="0"/>
              <a:t> in Electrical Circuits.</a:t>
            </a:r>
          </a:p>
          <a:p>
            <a:pPr algn="just">
              <a:spcAft>
                <a:spcPts val="2400"/>
              </a:spcAft>
            </a:pPr>
            <a:r>
              <a:rPr lang="en-US" altLang="ja-JP" sz="3200" dirty="0" smtClean="0">
                <a:ea typeface="MS PGothic" pitchFamily="34" charset="-128"/>
                <a:cs typeface="Times New Roman" pitchFamily="18" charset="0"/>
              </a:rPr>
              <a:t>This type of noise is the basic limiting factor of employing more complex Electrical Circuits in Communication System.</a:t>
            </a:r>
            <a:endParaRPr lang="en-GB" altLang="ja-JP" sz="3200" b="1" dirty="0" smtClean="0">
              <a:solidFill>
                <a:srgbClr val="00B0F0"/>
              </a:solidFill>
              <a:ea typeface="MS PGothic" pitchFamily="34" charset="-128"/>
              <a:cs typeface="Times New Roman" pitchFamily="18" charset="0"/>
            </a:endParaRPr>
          </a:p>
          <a:p>
            <a:pPr algn="just">
              <a:spcAft>
                <a:spcPts val="2400"/>
              </a:spcAft>
            </a:pPr>
            <a:endParaRPr lang="en-US" altLang="ja-JP" sz="3200" dirty="0" smtClean="0"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14400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altLang="ja-JP" sz="3200" dirty="0" smtClean="0">
                <a:ea typeface="MS PGothic" pitchFamily="34" charset="-128"/>
                <a:cs typeface="Times New Roman" pitchFamily="18" charset="0"/>
              </a:rPr>
              <a:t>Most Common Internal Noises are:</a:t>
            </a:r>
          </a:p>
          <a:p>
            <a:pPr algn="just">
              <a:spcAft>
                <a:spcPts val="2400"/>
              </a:spcAft>
            </a:pPr>
            <a:r>
              <a:rPr lang="en-US" altLang="ja-JP" sz="2800" b="1" dirty="0" smtClean="0">
                <a:solidFill>
                  <a:srgbClr val="00B0F0"/>
                </a:solidFill>
                <a:ea typeface="MS PGothic" pitchFamily="34" charset="-128"/>
                <a:cs typeface="Times New Roman" pitchFamily="18" charset="0"/>
              </a:rPr>
              <a:t>Shot Noise</a:t>
            </a:r>
          </a:p>
          <a:p>
            <a:pPr algn="just">
              <a:spcAft>
                <a:spcPts val="2400"/>
              </a:spcAft>
            </a:pPr>
            <a:r>
              <a:rPr lang="en-US" altLang="ja-JP" sz="2800" b="1" dirty="0" smtClean="0">
                <a:solidFill>
                  <a:srgbClr val="00B0F0"/>
                </a:solidFill>
                <a:ea typeface="MS PGothic" pitchFamily="34" charset="-128"/>
                <a:cs typeface="Times New Roman" pitchFamily="18" charset="0"/>
              </a:rPr>
              <a:t>Thermal Noise</a:t>
            </a:r>
            <a:endParaRPr lang="en-GB" altLang="ja-JP" sz="2800" b="1" dirty="0" smtClean="0">
              <a:solidFill>
                <a:srgbClr val="00B0F0"/>
              </a:solidFill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Electromagnetic Waves?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An electromagnetic wave is an energy wave produced from an electrical discharge.</a:t>
            </a:r>
          </a:p>
          <a:p>
            <a:r>
              <a:rPr lang="en-US"/>
              <a:t>Electromagnetic waves have rise and fall cycles.</a:t>
            </a:r>
          </a:p>
          <a:p>
            <a:r>
              <a:rPr lang="en-US"/>
              <a:t>The number of rise and fall cycles per second is its frequency.</a:t>
            </a:r>
          </a:p>
          <a:p>
            <a:r>
              <a:rPr lang="en-US"/>
              <a:t>We can’t see or feel them, but they are around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524000"/>
            <a:ext cx="8915400" cy="5257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Shot Noise arises in Electronic Components like </a:t>
            </a:r>
            <a:r>
              <a:rPr lang="en-US" b="1" dirty="0" smtClean="0">
                <a:solidFill>
                  <a:srgbClr val="00B0F0"/>
                </a:solidFill>
              </a:rPr>
              <a:t>Diodes and Transistors</a:t>
            </a:r>
            <a:r>
              <a:rPr lang="en-US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Due to the </a:t>
            </a:r>
            <a:r>
              <a:rPr lang="en-US" b="1" dirty="0" smtClean="0">
                <a:solidFill>
                  <a:srgbClr val="00B0F0"/>
                </a:solidFill>
              </a:rPr>
              <a:t>discrete nature of Current flow </a:t>
            </a:r>
            <a:r>
              <a:rPr lang="en-US" dirty="0" smtClean="0"/>
              <a:t>In these components.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Take an example of </a:t>
            </a:r>
            <a:r>
              <a:rPr lang="en-US" b="1" dirty="0" smtClean="0">
                <a:solidFill>
                  <a:srgbClr val="00B0F0"/>
                </a:solidFill>
              </a:rPr>
              <a:t>Photodiode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circuit</a:t>
            </a:r>
            <a:r>
              <a:rPr lang="en-US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Photodiode emits electrons from the cathode when light falls on it.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circuit generates a current pulse when an electron is emitted.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fld id="{414EEC22-361D-4728-AC61-228C143D05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+mn-lt"/>
              </a:rPr>
              <a:t>Jonnson</a:t>
            </a:r>
            <a:r>
              <a:rPr lang="en-US" sz="3200" dirty="0" smtClean="0">
                <a:latin typeface="+mn-lt"/>
              </a:rPr>
              <a:t> Noise or Nyquist Noise</a:t>
            </a:r>
            <a:endParaRPr lang="en-US" sz="3200" dirty="0">
              <a:latin typeface="+mn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5" y="1447800"/>
            <a:ext cx="905924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fld id="{414EEC22-361D-4728-AC61-228C143D05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dirty="0" smtClean="0">
                <a:latin typeface="+mn-lt"/>
                <a:ea typeface="MS PGothic" pitchFamily="34" charset="-128"/>
                <a:cs typeface="Times New Roman" pitchFamily="18" charset="0"/>
              </a:rPr>
              <a:t>      Low Frequency or Flicker Noise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524000"/>
            <a:ext cx="8915400" cy="5105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altLang="ja-JP" dirty="0" smtClean="0">
                <a:ea typeface="MS PGothic" pitchFamily="34" charset="-128"/>
                <a:cs typeface="Times New Roman" pitchFamily="18" charset="0"/>
              </a:rPr>
              <a:t>Active devices, integrated circuit, diodes, transistors etc also exhibits a low frequency noise, which is frequency dependent (i.e. non uniform) known as </a:t>
            </a:r>
            <a:r>
              <a:rPr lang="en-GB" altLang="ja-JP" b="1" dirty="0" smtClean="0">
                <a:solidFill>
                  <a:srgbClr val="00B0F0"/>
                </a:solidFill>
                <a:ea typeface="MS PGothic" pitchFamily="34" charset="-128"/>
                <a:cs typeface="Times New Roman" pitchFamily="18" charset="0"/>
              </a:rPr>
              <a:t>flicker noise .</a:t>
            </a:r>
          </a:p>
          <a:p>
            <a:pPr algn="just">
              <a:lnSpc>
                <a:spcPct val="120000"/>
              </a:lnSpc>
            </a:pPr>
            <a:endParaRPr lang="en-GB" altLang="ja-JP" b="1" dirty="0" smtClean="0">
              <a:solidFill>
                <a:srgbClr val="00B0F0"/>
              </a:solidFill>
              <a:ea typeface="MS PGothic" pitchFamily="34" charset="-128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altLang="ja-JP" dirty="0" smtClean="0">
                <a:solidFill>
                  <a:schemeClr val="accent3"/>
                </a:solidFill>
                <a:ea typeface="MS PGothic" pitchFamily="34" charset="-128"/>
                <a:cs typeface="Times New Roman" pitchFamily="18" charset="0"/>
              </a:rPr>
              <a:t>It is also called </a:t>
            </a:r>
            <a:r>
              <a:rPr lang="en-GB" altLang="ja-JP" b="1" dirty="0" smtClean="0">
                <a:solidFill>
                  <a:srgbClr val="00B0F0"/>
                </a:solidFill>
                <a:ea typeface="MS PGothic" pitchFamily="34" charset="-128"/>
                <a:cs typeface="Times New Roman" pitchFamily="18" charset="0"/>
              </a:rPr>
              <a:t>‘one – over – f’ noise or 1/f noise </a:t>
            </a:r>
            <a:r>
              <a:rPr lang="en-US" dirty="0" smtClean="0"/>
              <a:t>because of its low-frequency variation</a:t>
            </a:r>
            <a:r>
              <a:rPr lang="en-GB" altLang="ja-JP" dirty="0" smtClean="0">
                <a:ea typeface="MS PGothic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dirty="0" smtClean="0"/>
              <a:t>Its origin is believed to be attributable to </a:t>
            </a:r>
            <a:r>
              <a:rPr lang="en-US" b="1" dirty="0" smtClean="0">
                <a:solidFill>
                  <a:srgbClr val="00B0F0"/>
                </a:solidFill>
              </a:rPr>
              <a:t>contaminants and defects in the crystal structure </a:t>
            </a:r>
            <a:r>
              <a:rPr lang="en-US" dirty="0" smtClean="0"/>
              <a:t>in semiconductors, and in the oxide coating on the cathode of vacuum tube devices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fld id="{414EEC22-361D-4728-AC61-228C143D05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dirty="0" smtClean="0">
                <a:latin typeface="+mn-lt"/>
                <a:ea typeface="MS PGothic" pitchFamily="34" charset="-128"/>
                <a:cs typeface="Times New Roman" pitchFamily="18" charset="0"/>
              </a:rPr>
              <a:t>      Low Frequency or Flicker Noise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524000"/>
            <a:ext cx="8915400" cy="5105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Flicker Noise is essentially random, but because its </a:t>
            </a:r>
            <a:r>
              <a:rPr lang="en-US" sz="2400" b="1" dirty="0" smtClean="0">
                <a:solidFill>
                  <a:srgbClr val="00B0F0"/>
                </a:solidFill>
              </a:rPr>
              <a:t>frequency spectrum is not flat</a:t>
            </a:r>
            <a:r>
              <a:rPr lang="en-US" sz="2400" dirty="0" smtClean="0"/>
              <a:t>, it is not a white noise.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It is often referred to as </a:t>
            </a:r>
            <a:r>
              <a:rPr lang="en-US" sz="2400" b="1" dirty="0" smtClean="0">
                <a:solidFill>
                  <a:srgbClr val="00B0F0"/>
                </a:solidFill>
              </a:rPr>
              <a:t>pink noise </a:t>
            </a:r>
            <a:r>
              <a:rPr lang="en-US" sz="2400" dirty="0" smtClean="0"/>
              <a:t>because most of the power is concentrated at the lower end of the frequency spectrum.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Flicker Noise is more prominent in </a:t>
            </a:r>
            <a:r>
              <a:rPr lang="en-US" sz="2400" b="1" dirty="0" smtClean="0">
                <a:solidFill>
                  <a:srgbClr val="00B0F0"/>
                </a:solidFill>
              </a:rPr>
              <a:t>FETs</a:t>
            </a:r>
            <a:r>
              <a:rPr lang="en-US" sz="2400" dirty="0" smtClean="0"/>
              <a:t> (smaller the channel length, greater the Flicker Noise), and in bulky </a:t>
            </a:r>
            <a:r>
              <a:rPr lang="en-US" sz="2400" b="1" dirty="0" smtClean="0">
                <a:solidFill>
                  <a:srgbClr val="00B0F0"/>
                </a:solidFill>
              </a:rPr>
              <a:t>carbon resistors.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B0F0"/>
                </a:solidFill>
              </a:rPr>
              <a:t>objection to carbon resistors </a:t>
            </a:r>
            <a:r>
              <a:rPr lang="en-US" sz="2400" dirty="0" smtClean="0"/>
              <a:t>mentioned earlier for critical low noise applications is due to their tendency to produce flicker noise when carrying a direct current. 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/>
              <a:t>In this connection, </a:t>
            </a:r>
            <a:r>
              <a:rPr lang="en-US" sz="2400" b="1" dirty="0" smtClean="0">
                <a:solidFill>
                  <a:srgbClr val="00B0F0"/>
                </a:solidFill>
              </a:rPr>
              <a:t>metal film resistors </a:t>
            </a:r>
            <a:r>
              <a:rPr lang="en-US" sz="2400" dirty="0" smtClean="0"/>
              <a:t>are a better choice for low frequency, low noise applications.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524000"/>
            <a:ext cx="8915400" cy="5105400"/>
          </a:xfrm>
        </p:spPr>
        <p:txBody>
          <a:bodyPr/>
          <a:lstStyle/>
          <a:p>
            <a:pPr algn="just"/>
            <a:r>
              <a:rPr lang="en-US" dirty="0" smtClean="0"/>
              <a:t>The Noise Analysis of Communication System is done on the basis of an idealized form of noise called </a:t>
            </a:r>
            <a:r>
              <a:rPr lang="en-US" b="1" dirty="0" smtClean="0">
                <a:solidFill>
                  <a:srgbClr val="00B0F0"/>
                </a:solidFill>
              </a:rPr>
              <a:t>WHITE NOISE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Its </a:t>
            </a:r>
            <a:r>
              <a:rPr lang="en-US" b="1" dirty="0" smtClean="0">
                <a:solidFill>
                  <a:srgbClr val="00B0F0"/>
                </a:solidFill>
              </a:rPr>
              <a:t>power spectral density </a:t>
            </a:r>
            <a:r>
              <a:rPr lang="en-US" dirty="0" smtClean="0"/>
              <a:t>is independent on operating frequency.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White</a:t>
            </a:r>
            <a:r>
              <a:rPr lang="en-US" dirty="0" smtClean="0"/>
              <a:t> – White light contain equal amount of all frequencies in visible spectrum.</a:t>
            </a:r>
          </a:p>
          <a:p>
            <a:pPr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5908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Noise in AM DSB-FC Receivers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26" y="1219200"/>
            <a:ext cx="8915400" cy="5638800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Figure of merit for DSB </a:t>
            </a:r>
            <a:r>
              <a:rPr lang="en-US" sz="3100" dirty="0" smtClean="0"/>
              <a:t>modulation: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31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31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100" dirty="0" smtClean="0"/>
              <a:t>	where </a:t>
            </a:r>
            <a:r>
              <a:rPr lang="en-US" sz="31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 denotes the average power </a:t>
            </a:r>
            <a:r>
              <a:rPr lang="en-US" sz="3100" dirty="0"/>
              <a:t>of message signal </a:t>
            </a:r>
            <a:r>
              <a:rPr lang="en-US" sz="3100" i="1" dirty="0"/>
              <a:t>m(t) and </a:t>
            </a:r>
            <a:r>
              <a:rPr lang="en-US" sz="31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 is </a:t>
            </a:r>
            <a:r>
              <a:rPr lang="en-US" sz="3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amplitude </a:t>
            </a:r>
            <a:r>
              <a:rPr lang="en-US" sz="31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sensitivity</a:t>
            </a:r>
            <a:r>
              <a:rPr lang="en-US" sz="3100" i="1" dirty="0"/>
              <a:t> </a:t>
            </a:r>
            <a:r>
              <a:rPr lang="en-US" sz="3100" dirty="0"/>
              <a:t>of AM </a:t>
            </a:r>
            <a:r>
              <a:rPr lang="en-US" sz="3100" dirty="0" smtClean="0"/>
              <a:t>modulator.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3100" dirty="0" smtClean="0"/>
              <a:t>The </a:t>
            </a:r>
            <a:r>
              <a:rPr lang="en-US" sz="3100" dirty="0"/>
              <a:t>best figure of merit is achieved if the modulation factor is </a:t>
            </a:r>
            <a:r>
              <a:rPr lang="en-US" sz="31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µ </a:t>
            </a:r>
            <a:r>
              <a:rPr lang="en-US" sz="31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= k</a:t>
            </a:r>
            <a:r>
              <a:rPr lang="en-US" sz="3100" b="1" i="1" baseline="-25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1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100" b="1" i="1" baseline="-25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31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31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31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3100" dirty="0" smtClean="0"/>
              <a:t>DSB </a:t>
            </a:r>
            <a:r>
              <a:rPr lang="en-US" sz="3100" dirty="0"/>
              <a:t>system using envelope detection must transmit three times as </a:t>
            </a:r>
            <a:r>
              <a:rPr lang="en-US" sz="3100" dirty="0" smtClean="0"/>
              <a:t>much average </a:t>
            </a:r>
            <a:r>
              <a:rPr lang="en-US" sz="3100" dirty="0"/>
              <a:t>power as a suppressed-carrier </a:t>
            </a:r>
            <a:r>
              <a:rPr lang="en-US" sz="3100" dirty="0" smtClean="0"/>
              <a:t>system</a:t>
            </a:r>
            <a:endParaRPr lang="en-US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2383"/>
            <a:ext cx="49747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343400"/>
            <a:ext cx="4267201" cy="103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noise performance of AM modulation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287485" cy="53971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u="sng" dirty="0" smtClean="0"/>
              <a:t>Remarks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b="1" i="1" dirty="0" smtClean="0"/>
              <a:t>Curve </a:t>
            </a:r>
            <a:r>
              <a:rPr lang="en-US" sz="2200" b="1" i="1" dirty="0"/>
              <a:t>I:</a:t>
            </a:r>
            <a:r>
              <a:rPr lang="en-US" sz="2200" i="1" dirty="0"/>
              <a:t> DSB modulation and envelope detector with modulation factor </a:t>
            </a:r>
            <a:r>
              <a:rPr lang="en-US" sz="2200" i="1" dirty="0" smtClean="0"/>
              <a:t>µ </a:t>
            </a:r>
            <a:r>
              <a:rPr lang="en-US" sz="2200" i="1" dirty="0"/>
              <a:t>= 1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b="1" i="1" dirty="0" smtClean="0"/>
              <a:t>Curve </a:t>
            </a:r>
            <a:r>
              <a:rPr lang="en-US" sz="2200" b="1" i="1" dirty="0"/>
              <a:t>II: </a:t>
            </a:r>
            <a:r>
              <a:rPr lang="en-US" sz="2200" i="1" dirty="0"/>
              <a:t>DSB–SC and SSB with coherent demodulator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b="1" i="1" dirty="0" smtClean="0"/>
              <a:t>Note </a:t>
            </a:r>
            <a:r>
              <a:rPr lang="en-US" sz="2200" b="1" i="1" dirty="0"/>
              <a:t>the threshold effect that appears at about 10 dB</a:t>
            </a:r>
            <a:endParaRPr lang="en-US" sz="2200" b="1" u="sng" dirty="0" smtClean="0"/>
          </a:p>
          <a:p>
            <a:pPr>
              <a:buNone/>
            </a:pPr>
            <a:endParaRPr lang="en-US" sz="2400" b="1" u="sng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395548"/>
            <a:ext cx="5753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2" y="3048000"/>
            <a:ext cx="8991600" cy="3429000"/>
          </a:xfrm>
        </p:spPr>
        <p:txBody>
          <a:bodyPr>
            <a:noAutofit/>
          </a:bodyPr>
          <a:lstStyle/>
          <a:p>
            <a:pPr marL="0" lvl="2">
              <a:spcBef>
                <a:spcPts val="0"/>
              </a:spcBef>
              <a:spcAft>
                <a:spcPts val="2400"/>
              </a:spcAft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w(t): </a:t>
            </a:r>
            <a:r>
              <a:rPr lang="en-US" altLang="ko-KR" dirty="0" smtClean="0">
                <a:latin typeface="+mj-lt"/>
              </a:rPr>
              <a:t>zero mean white Gaussian noise with </a:t>
            </a: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PSD = No/2</a:t>
            </a:r>
          </a:p>
          <a:p>
            <a:pPr marL="0" lvl="2">
              <a:lnSpc>
                <a:spcPct val="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s(t): </a:t>
            </a:r>
            <a:r>
              <a:rPr lang="en-US" altLang="ko-KR" dirty="0" smtClean="0">
                <a:latin typeface="+mj-lt"/>
              </a:rPr>
              <a:t>carrier = f</a:t>
            </a:r>
            <a:r>
              <a:rPr lang="en-US" altLang="ko-KR" baseline="-25000" dirty="0" smtClean="0">
                <a:latin typeface="+mj-lt"/>
              </a:rPr>
              <a:t>c</a:t>
            </a:r>
            <a:r>
              <a:rPr lang="en-US" altLang="ko-KR" dirty="0" smtClean="0">
                <a:latin typeface="+mj-lt"/>
              </a:rPr>
              <a:t>,     </a:t>
            </a: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BW = B</a:t>
            </a:r>
            <a:r>
              <a:rPr lang="en-US" altLang="ko-KR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T</a:t>
            </a:r>
          </a:p>
          <a:p>
            <a:pPr marL="0" lvl="2">
              <a:lnSpc>
                <a:spcPct val="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BPF:</a:t>
            </a:r>
            <a:r>
              <a:rPr lang="en-US" altLang="ko-KR" dirty="0" smtClean="0"/>
              <a:t> [f</a:t>
            </a:r>
            <a:r>
              <a:rPr lang="en-US" altLang="ko-KR" baseline="-25000" dirty="0" smtClean="0"/>
              <a:t>C</a:t>
            </a:r>
            <a:r>
              <a:rPr lang="en-US" altLang="ko-KR" dirty="0" smtClean="0"/>
              <a:t> -</a:t>
            </a:r>
            <a:r>
              <a:rPr lang="en-US" altLang="ko-KR" dirty="0" smtClean="0">
                <a:sym typeface="Symbol" pitchFamily="18" charset="2"/>
              </a:rPr>
              <a:t> </a:t>
            </a:r>
            <a:r>
              <a:rPr lang="en-US" altLang="ko-KR" dirty="0" smtClean="0"/>
              <a:t>B</a:t>
            </a:r>
            <a:r>
              <a:rPr lang="en-US" altLang="ko-KR" baseline="-25000" dirty="0" smtClean="0"/>
              <a:t>T</a:t>
            </a:r>
            <a:r>
              <a:rPr lang="en-US" altLang="ko-KR" dirty="0" smtClean="0"/>
              <a:t>/2 - f</a:t>
            </a:r>
            <a:r>
              <a:rPr lang="en-US" altLang="ko-KR" baseline="-25000" dirty="0" smtClean="0"/>
              <a:t>C</a:t>
            </a:r>
            <a:r>
              <a:rPr lang="en-US" altLang="ko-KR" dirty="0" smtClean="0"/>
              <a:t> +</a:t>
            </a:r>
            <a:r>
              <a:rPr lang="en-US" altLang="ko-KR" dirty="0" smtClean="0">
                <a:sym typeface="Symbol" pitchFamily="18" charset="2"/>
              </a:rPr>
              <a:t> </a:t>
            </a:r>
            <a:r>
              <a:rPr lang="en-US" altLang="ko-KR" dirty="0" smtClean="0"/>
              <a:t>B</a:t>
            </a:r>
            <a:r>
              <a:rPr lang="en-US" altLang="ko-KR" baseline="-25000" dirty="0" smtClean="0"/>
              <a:t>T</a:t>
            </a:r>
            <a:r>
              <a:rPr lang="en-US" altLang="ko-KR" dirty="0" smtClean="0"/>
              <a:t>/2]</a:t>
            </a:r>
          </a:p>
          <a:p>
            <a:pPr marL="0" lvl="2">
              <a:lnSpc>
                <a:spcPct val="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Amplitude limiter:</a:t>
            </a:r>
            <a:r>
              <a:rPr lang="en-US" altLang="ko-KR" dirty="0" smtClean="0"/>
              <a:t> remove amplitude variation.</a:t>
            </a:r>
          </a:p>
          <a:p>
            <a:pPr marL="0" lvl="2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Discriminator</a:t>
            </a:r>
          </a:p>
          <a:p>
            <a:pPr marL="914400" lvl="4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2400" dirty="0" smtClean="0"/>
              <a:t>Slope network : varies linearly with frequency</a:t>
            </a:r>
          </a:p>
          <a:p>
            <a:pPr marL="914400" lvl="4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2400" dirty="0" smtClean="0"/>
              <a:t>Envelope detector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68" y="904875"/>
            <a:ext cx="883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91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Phasor diagram 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interpretation </a:t>
            </a:r>
            <a:r>
              <a:rPr lang="en-US" sz="2600" dirty="0" smtClean="0"/>
              <a:t>of noisy demodulator input: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26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26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26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Due </a:t>
            </a:r>
            <a:r>
              <a:rPr lang="en-US" sz="2600" dirty="0"/>
              <a:t>to the PM generated by the noise, noise appears at the </a:t>
            </a:r>
            <a:r>
              <a:rPr lang="en-US" sz="2600" dirty="0" smtClean="0"/>
              <a:t>demodulator output.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But the FM demodulator is sensitive to the </a:t>
            </a: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instantaneous frequency </a:t>
            </a:r>
            <a:r>
              <a:rPr lang="en-US" sz="2600" dirty="0"/>
              <a:t>of </a:t>
            </a:r>
            <a:r>
              <a:rPr lang="en-US" sz="2600" dirty="0" smtClean="0"/>
              <a:t>the input </a:t>
            </a:r>
            <a:r>
              <a:rPr lang="en-US" sz="2600" dirty="0"/>
              <a:t>signal</a:t>
            </a:r>
            <a:r>
              <a:rPr lang="en-US" sz="26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instantaneous frequency is the first derivative of the phase of input 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signal.</a:t>
            </a:r>
            <a:endParaRPr lang="en-US" sz="2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4038600" cy="18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257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instantaneous frequency is the first derivative of the phase of input 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signal.</a:t>
            </a:r>
          </a:p>
          <a:p>
            <a:pPr algn="just">
              <a:spcAft>
                <a:spcPts val="1200"/>
              </a:spcAft>
            </a:pPr>
            <a:r>
              <a:rPr lang="en-US" sz="2600" dirty="0"/>
              <a:t>Derivation </a:t>
            </a:r>
            <a:r>
              <a:rPr lang="en-US" sz="2600" i="1" dirty="0"/>
              <a:t>in the time domain corresponds to multiplication by </a:t>
            </a:r>
            <a:r>
              <a:rPr lang="en-US" sz="2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j2</a:t>
            </a:r>
            <a:r>
              <a:rPr lang="el-GR" sz="2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π</a:t>
            </a:r>
            <a:r>
              <a:rPr lang="en-US" sz="2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2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2600" i="1" dirty="0"/>
              <a:t> in </a:t>
            </a:r>
            <a:r>
              <a:rPr lang="en-US" sz="2600" i="1" dirty="0" smtClean="0"/>
              <a:t>the frequency domain.</a:t>
            </a:r>
          </a:p>
          <a:p>
            <a:pPr algn="just">
              <a:spcAft>
                <a:spcPts val="1200"/>
              </a:spcAft>
            </a:pPr>
            <a:r>
              <a:rPr lang="en-US" sz="2600" dirty="0"/>
              <a:t>Multiplication by </a:t>
            </a:r>
            <a:r>
              <a:rPr lang="en-US" sz="2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(j2</a:t>
            </a:r>
            <a:r>
              <a:rPr lang="el-GR" sz="2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π</a:t>
            </a:r>
            <a:r>
              <a:rPr lang="en-US" sz="2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f)</a:t>
            </a:r>
            <a:r>
              <a:rPr lang="en-US" sz="2600" i="1" dirty="0" smtClean="0"/>
              <a:t> means </a:t>
            </a:r>
            <a:r>
              <a:rPr lang="en-US" sz="2600" i="1" dirty="0"/>
              <a:t>that the frequency response of derivation </a:t>
            </a:r>
            <a:r>
              <a:rPr lang="en-US" sz="2600" i="1" dirty="0" smtClean="0"/>
              <a:t>is:</a:t>
            </a:r>
          </a:p>
          <a:p>
            <a:pPr algn="just">
              <a:spcAft>
                <a:spcPts val="1200"/>
              </a:spcAft>
            </a:pPr>
            <a:endParaRPr lang="en-US" sz="26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Recall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power spectral density of the output process equals to the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PSD 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input 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process multiplied by the squared magnitude of the frequency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response H(f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 of the LTI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two-port.</a:t>
            </a:r>
            <a:endParaRPr lang="en-US" sz="26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86200"/>
            <a:ext cx="26942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95400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 smtClean="0"/>
              <a:t>Gamma rays, X-rays, Ultra-violet waves, Light, Infra-red rays, Microwaves,  and Radio waves are all electromagnetic waves with different wavelengths</a:t>
            </a:r>
          </a:p>
          <a:p>
            <a:pPr marL="342900" indent="-342900"/>
            <a:r>
              <a:rPr lang="en-GB" sz="2800" dirty="0" smtClean="0"/>
              <a:t>Some All electromagnetic waves travel at the same speed through space (the speed of light)</a:t>
            </a:r>
          </a:p>
          <a:p>
            <a:pPr marL="342900" indent="-342900"/>
            <a:r>
              <a:rPr lang="en-GB" sz="2800" dirty="0" smtClean="0"/>
              <a:t>Substances absorb EM waves, some reflect them and others transmit them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35052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Recall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power spectral density of the output process equals to the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PSD 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input 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process multiplied by the </a:t>
            </a:r>
            <a:r>
              <a:rPr lang="en-US" sz="2600" b="1" i="1" dirty="0"/>
              <a:t>squared magnitude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of the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frequency response H(f</a:t>
            </a:r>
            <a:r>
              <a:rPr lang="en-US" sz="2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 of the LTI </a:t>
            </a:r>
            <a:r>
              <a:rPr lang="en-US" sz="2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two-port.</a:t>
            </a:r>
          </a:p>
          <a:p>
            <a:pPr algn="just">
              <a:spcAft>
                <a:spcPts val="1200"/>
              </a:spcAft>
            </a:pPr>
            <a:r>
              <a:rPr lang="en-US" sz="2600" dirty="0"/>
              <a:t>Therefore, the </a:t>
            </a:r>
            <a:r>
              <a:rPr lang="en-US" sz="2600" dirty="0" smtClean="0"/>
              <a:t>PSD </a:t>
            </a:r>
            <a:r>
              <a:rPr lang="en-US" sz="2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600" b="1" i="1" baseline="-25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600" b="1" i="1" baseline="-4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(f)</a:t>
            </a:r>
            <a:r>
              <a:rPr lang="en-US" sz="2600" i="1" dirty="0"/>
              <a:t> </a:t>
            </a:r>
            <a:r>
              <a:rPr lang="en-US" sz="2600" i="1" dirty="0" smtClean="0"/>
              <a:t>of </a:t>
            </a:r>
            <a:r>
              <a:rPr lang="en-US" sz="2600" dirty="0" smtClean="0"/>
              <a:t>noise </a:t>
            </a:r>
            <a:r>
              <a:rPr lang="en-US" sz="2600" dirty="0"/>
              <a:t>at an FM receiver </a:t>
            </a:r>
            <a:r>
              <a:rPr lang="en-US" sz="2600" dirty="0" smtClean="0"/>
              <a:t>output has </a:t>
            </a:r>
            <a:r>
              <a:rPr lang="en-US" sz="2600" dirty="0"/>
              <a:t>a </a:t>
            </a: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square-law dependence </a:t>
            </a:r>
            <a:r>
              <a:rPr lang="en-US" sz="2600" dirty="0" smtClean="0"/>
              <a:t>on the </a:t>
            </a:r>
            <a:r>
              <a:rPr lang="en-US" sz="2600" dirty="0"/>
              <a:t>operating </a:t>
            </a:r>
            <a:r>
              <a:rPr lang="en-US" sz="2600" dirty="0" smtClean="0"/>
              <a:t>frequency.</a:t>
            </a:r>
          </a:p>
          <a:p>
            <a:pPr algn="just">
              <a:spcAft>
                <a:spcPts val="1200"/>
              </a:spcAft>
            </a:pPr>
            <a:r>
              <a:rPr lang="en-US" sz="2600" dirty="0" smtClean="0"/>
              <a:t>The high-frequency </a:t>
            </a:r>
            <a:r>
              <a:rPr lang="en-US" sz="2600" dirty="0"/>
              <a:t>noise is </a:t>
            </a:r>
            <a:r>
              <a:rPr lang="en-US" sz="2600" dirty="0" smtClean="0"/>
              <a:t>dominant at </a:t>
            </a:r>
            <a:r>
              <a:rPr lang="en-US" sz="2600" dirty="0"/>
              <a:t>the output of an FM receiver</a:t>
            </a:r>
            <a:endParaRPr lang="en-US" sz="26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67200"/>
            <a:ext cx="4400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604" y="2438400"/>
            <a:ext cx="883739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837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295400"/>
            <a:ext cx="884836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Noise in FM Receivers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C22-361D-4728-AC61-228C143D05C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763000" cy="53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SUMMARY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Thus, noise can be overcome by taking various measures.</a:t>
            </a:r>
          </a:p>
          <a:p>
            <a:r>
              <a:rPr lang="en-US" dirty="0" smtClean="0"/>
              <a:t>The circuit for correcting the noise may be simple , complex, costly, cheap depending upon the type of noise</a:t>
            </a:r>
          </a:p>
          <a:p>
            <a:r>
              <a:rPr lang="en-US" dirty="0" smtClean="0"/>
              <a:t>Noise is unwanted as well as useful in some cases.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715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THE  END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327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Electromagnetic waves: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430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Interact with matter in four ways:</a:t>
            </a:r>
          </a:p>
        </p:txBody>
      </p:sp>
      <p:pic>
        <p:nvPicPr>
          <p:cNvPr id="11268" name="Picture 4" descr="http://snr.unl.edu/metr351-03/athell/refl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3048000" cy="2286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153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Reflection: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34950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2" name="Picture 8" descr="http://snr.unl.edu/metr351-03/athell/refractio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62450"/>
            <a:ext cx="3048000" cy="22860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3962400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Refraction:</a:t>
            </a:r>
          </a:p>
        </p:txBody>
      </p:sp>
      <p:pic>
        <p:nvPicPr>
          <p:cNvPr id="11275" name="Picture 11" descr="See Explanation.  Clicking on the picture will download &#10; the highest resolution version available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3190875" cy="2292350"/>
          </a:xfrm>
          <a:prstGeom prst="rect">
            <a:avLst/>
          </a:prstGeom>
          <a:noFill/>
        </p:spPr>
      </p:pic>
      <p:pic>
        <p:nvPicPr>
          <p:cNvPr id="11277" name="Picture 13" descr="http://www.cox-internet.com/hook/pics/rainbow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038600"/>
            <a:ext cx="1811338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4950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2" name="Picture 4" descr="http://snr.unl.edu/metr351-03/athell/Rayleighsc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124200" cy="2343150"/>
          </a:xfrm>
          <a:prstGeom prst="rect">
            <a:avLst/>
          </a:prstGeom>
          <a:noFill/>
        </p:spPr>
      </p:pic>
      <p:pic>
        <p:nvPicPr>
          <p:cNvPr id="12294" name="Picture 6" descr="http://ww2010.atmos.uiuc.edu/guides/mtr/opt/mch/gifs/diff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089525"/>
            <a:ext cx="3333750" cy="1692275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Scattering: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162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Diffraction:</a:t>
            </a:r>
          </a:p>
        </p:txBody>
      </p:sp>
      <p:pic>
        <p:nvPicPr>
          <p:cNvPr id="12298" name="Picture 10" descr="http://ww2010.atmos.uiuc.edu/guides/mtr/opt/mch/gifs/diff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76600"/>
            <a:ext cx="3276600" cy="1735138"/>
          </a:xfrm>
          <a:prstGeom prst="rect">
            <a:avLst/>
          </a:prstGeom>
          <a:noFill/>
        </p:spPr>
      </p:pic>
      <p:pic>
        <p:nvPicPr>
          <p:cNvPr id="12300" name="Picture 12" descr="http://lashwhip.com/gif/sail_bhsc/blue-sk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33400"/>
            <a:ext cx="3429000" cy="2276475"/>
          </a:xfrm>
          <a:prstGeom prst="rect">
            <a:avLst/>
          </a:prstGeom>
          <a:noFill/>
        </p:spPr>
      </p:pic>
      <p:pic>
        <p:nvPicPr>
          <p:cNvPr id="12306" name="Picture 18" descr="http://www.meteo.helsinki.fi/~tpnousia/gengal/glo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657600"/>
            <a:ext cx="37528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93725" y="346075"/>
            <a:ext cx="610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Electromagnetic Waves are characterized by: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804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Wavelength,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[m, cm, mm,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 etc]</a:t>
            </a:r>
          </a:p>
          <a:p>
            <a:endParaRPr lang="en-US"/>
          </a:p>
          <a:p>
            <a:r>
              <a:rPr lang="en-US"/>
              <a:t>Frequency, f [s</a:t>
            </a:r>
            <a:r>
              <a:rPr lang="en-US" sz="1800" baseline="30000"/>
              <a:t>-1</a:t>
            </a:r>
            <a:r>
              <a:rPr lang="en-US"/>
              <a:t>, hertz (hz), megahertz (Mhz), gigahertz (Ghz)</a:t>
            </a:r>
          </a:p>
          <a:p>
            <a:endParaRPr lang="en-US"/>
          </a:p>
          <a:p>
            <a:r>
              <a:rPr lang="en-US"/>
              <a:t>where:  </a:t>
            </a:r>
            <a:r>
              <a:rPr lang="en-US" i="1"/>
              <a:t>c = </a:t>
            </a:r>
            <a:r>
              <a:rPr lang="en-US" i="1">
                <a:latin typeface="Symbol" pitchFamily="18" charset="2"/>
              </a:rPr>
              <a:t>l </a:t>
            </a:r>
            <a:r>
              <a:rPr lang="en-US" i="1"/>
              <a:t>f</a:t>
            </a:r>
          </a:p>
        </p:txBody>
      </p:sp>
      <p:pic>
        <p:nvPicPr>
          <p:cNvPr id="13317" name="Picture 5" descr="D:\Mom and Dad\Work\ATMOS 312 2004\03 Radar propagation\Electromagnetic waves\EM spectr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0"/>
            <a:ext cx="7394575" cy="364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ATMOS 312 2004\03 Radar propagation\Gifs for powerpoint presentation\E and M 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604838"/>
            <a:ext cx="8089900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DANGEROUS  RADIATIONS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800" dirty="0" smtClean="0"/>
              <a:t>High doses of UV rays, X-rays and Gamma radiation can kill cells. Smaller doses can causes cells to become cancerous</a:t>
            </a:r>
          </a:p>
          <a:p>
            <a:pPr marL="342900" indent="-342900">
              <a:buFontTx/>
              <a:buAutoNum type="arabicPeriod"/>
            </a:pPr>
            <a:r>
              <a:rPr lang="en-GB" sz="2800" dirty="0" smtClean="0"/>
              <a:t>  X-rays and Gamma rays pass through soft tissues but some is absorbed by cells</a:t>
            </a:r>
          </a:p>
          <a:p>
            <a:pPr marL="342900" indent="-342900">
              <a:buFontTx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69925" y="193675"/>
            <a:ext cx="509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Polarization of electromagnetic waves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53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The polarization is specified by the orientation of the electromagnetic field.</a:t>
            </a:r>
          </a:p>
          <a:p>
            <a:endParaRPr lang="en-US" sz="2000" b="1" dirty="0">
              <a:solidFill>
                <a:srgbClr val="0066FF"/>
              </a:solidFill>
            </a:endParaRPr>
          </a:p>
          <a:p>
            <a:r>
              <a:rPr lang="en-US" sz="2000" b="1" dirty="0">
                <a:solidFill>
                  <a:srgbClr val="0066FF"/>
                </a:solidFill>
              </a:rPr>
              <a:t>The plane containing the electric field is called the plane of polarization.</a:t>
            </a:r>
          </a:p>
        </p:txBody>
      </p:sp>
      <p:pic>
        <p:nvPicPr>
          <p:cNvPr id="16392" name="Picture 8" descr="D:\ATMOS 312 2004\03 Radar propagation\Gifs for powerpoint presentation\polarized wave.jpg"/>
          <p:cNvPicPr>
            <a:picLocks noChangeAspect="1" noChangeArrowheads="1"/>
          </p:cNvPicPr>
          <p:nvPr/>
        </p:nvPicPr>
        <p:blipFill>
          <a:blip r:embed="rId2" cstate="print"/>
          <a:srcRect b="6036"/>
          <a:stretch>
            <a:fillRect/>
          </a:stretch>
        </p:blipFill>
        <p:spPr bwMode="auto">
          <a:xfrm>
            <a:off x="838200" y="2438400"/>
            <a:ext cx="727868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</TotalTime>
  <Words>1287</Words>
  <Application>Microsoft Office PowerPoint</Application>
  <PresentationFormat>On-screen Show (4:3)</PresentationFormat>
  <Paragraphs>160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Slide 1</vt:lpstr>
      <vt:lpstr>What are Electromagnetic Waves?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Electromagnetic Wave Summary</vt:lpstr>
      <vt:lpstr>Slide 12</vt:lpstr>
      <vt:lpstr>Noise In Communication System</vt:lpstr>
      <vt:lpstr>Noise Sources</vt:lpstr>
      <vt:lpstr>Noise - Introduction</vt:lpstr>
      <vt:lpstr>Slide 16</vt:lpstr>
      <vt:lpstr>Sources of Noise</vt:lpstr>
      <vt:lpstr>Slide 18</vt:lpstr>
      <vt:lpstr>Slide 19</vt:lpstr>
      <vt:lpstr>Shot Noise</vt:lpstr>
      <vt:lpstr>Jonnson Noise or Nyquist Noise</vt:lpstr>
      <vt:lpstr>      Low Frequency or Flicker Noise</vt:lpstr>
      <vt:lpstr>      Low Frequency or Flicker Noise</vt:lpstr>
      <vt:lpstr>White Noise</vt:lpstr>
      <vt:lpstr>Noise in AM DSB-FC Receivers</vt:lpstr>
      <vt:lpstr>Comparison of noise performance of AM modulation schemes</vt:lpstr>
      <vt:lpstr>Noise in FM Receivers</vt:lpstr>
      <vt:lpstr>Noise in FM Receivers</vt:lpstr>
      <vt:lpstr>Noise in FM Receivers</vt:lpstr>
      <vt:lpstr>Noise in FM Receivers</vt:lpstr>
      <vt:lpstr>Noise in FM Receivers</vt:lpstr>
      <vt:lpstr>Noise in FM Receivers</vt:lpstr>
      <vt:lpstr>Noise in FM Receivers</vt:lpstr>
      <vt:lpstr>Noise in FM Receivers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PVPPCOE</dc:creator>
  <cp:lastModifiedBy>PVPPCOE</cp:lastModifiedBy>
  <cp:revision>1</cp:revision>
  <dcterms:created xsi:type="dcterms:W3CDTF">2012-04-03T05:52:52Z</dcterms:created>
  <dcterms:modified xsi:type="dcterms:W3CDTF">2012-04-03T05:54:29Z</dcterms:modified>
</cp:coreProperties>
</file>