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3" r:id="rId8"/>
    <p:sldId id="262" r:id="rId9"/>
    <p:sldId id="264" r:id="rId10"/>
    <p:sldId id="265" r:id="rId11"/>
    <p:sldId id="269" r:id="rId12"/>
    <p:sldId id="266" r:id="rId13"/>
    <p:sldId id="273" r:id="rId14"/>
    <p:sldId id="267" r:id="rId15"/>
    <p:sldId id="270" r:id="rId16"/>
    <p:sldId id="271" r:id="rId17"/>
    <p:sldId id="272"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23C6273-2AC5-4EC8-A3CE-C5F026807DDA}" type="datetimeFigureOut">
              <a:rPr lang="en-IN" smtClean="0"/>
              <a:pPr/>
              <a:t>27-03-2012</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915F8B9-F1E9-47FA-A78E-7DE8EA48A73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3C6273-2AC5-4EC8-A3CE-C5F026807DDA}" type="datetimeFigureOut">
              <a:rPr lang="en-IN" smtClean="0"/>
              <a:pPr/>
              <a:t>27-03-2012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15F8B9-F1E9-47FA-A78E-7DE8EA48A73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3C6273-2AC5-4EC8-A3CE-C5F026807DDA}" type="datetimeFigureOut">
              <a:rPr lang="en-IN" smtClean="0"/>
              <a:pPr/>
              <a:t>27-03-2012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15F8B9-F1E9-47FA-A78E-7DE8EA48A73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3C6273-2AC5-4EC8-A3CE-C5F026807DDA}" type="datetimeFigureOut">
              <a:rPr lang="en-IN" smtClean="0"/>
              <a:pPr/>
              <a:t>27-03-2012</a:t>
            </a:fld>
            <a:endParaRPr lang="en-IN"/>
          </a:p>
        </p:txBody>
      </p:sp>
      <p:sp>
        <p:nvSpPr>
          <p:cNvPr id="9" name="Slide Number Placeholder 8"/>
          <p:cNvSpPr>
            <a:spLocks noGrp="1"/>
          </p:cNvSpPr>
          <p:nvPr>
            <p:ph type="sldNum" sz="quarter" idx="15"/>
          </p:nvPr>
        </p:nvSpPr>
        <p:spPr/>
        <p:txBody>
          <a:bodyPr rtlCol="0"/>
          <a:lstStyle/>
          <a:p>
            <a:fld id="{6915F8B9-F1E9-47FA-A78E-7DE8EA48A730}"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23C6273-2AC5-4EC8-A3CE-C5F026807DDA}" type="datetimeFigureOut">
              <a:rPr lang="en-IN" smtClean="0"/>
              <a:pPr/>
              <a:t>27-03-2012</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915F8B9-F1E9-47FA-A78E-7DE8EA48A73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3C6273-2AC5-4EC8-A3CE-C5F026807DDA}" type="datetimeFigureOut">
              <a:rPr lang="en-IN" smtClean="0"/>
              <a:pPr/>
              <a:t>27-03-2012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15F8B9-F1E9-47FA-A78E-7DE8EA48A730}"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23C6273-2AC5-4EC8-A3CE-C5F026807DDA}" type="datetimeFigureOut">
              <a:rPr lang="en-IN" smtClean="0"/>
              <a:pPr/>
              <a:t>27-03-2012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15F8B9-F1E9-47FA-A78E-7DE8EA48A730}"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23C6273-2AC5-4EC8-A3CE-C5F026807DDA}" type="datetimeFigureOut">
              <a:rPr lang="en-IN" smtClean="0"/>
              <a:pPr/>
              <a:t>27-03-2012</a:t>
            </a:fld>
            <a:endParaRPr lang="en-IN"/>
          </a:p>
        </p:txBody>
      </p:sp>
      <p:sp>
        <p:nvSpPr>
          <p:cNvPr id="7" name="Slide Number Placeholder 6"/>
          <p:cNvSpPr>
            <a:spLocks noGrp="1"/>
          </p:cNvSpPr>
          <p:nvPr>
            <p:ph type="sldNum" sz="quarter" idx="11"/>
          </p:nvPr>
        </p:nvSpPr>
        <p:spPr/>
        <p:txBody>
          <a:bodyPr rtlCol="0"/>
          <a:lstStyle/>
          <a:p>
            <a:fld id="{6915F8B9-F1E9-47FA-A78E-7DE8EA48A730}"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C6273-2AC5-4EC8-A3CE-C5F026807DDA}" type="datetimeFigureOut">
              <a:rPr lang="en-IN" smtClean="0"/>
              <a:pPr/>
              <a:t>27-03-2012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15F8B9-F1E9-47FA-A78E-7DE8EA48A73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3C6273-2AC5-4EC8-A3CE-C5F026807DDA}" type="datetimeFigureOut">
              <a:rPr lang="en-IN" smtClean="0"/>
              <a:pPr/>
              <a:t>27-03-2012</a:t>
            </a:fld>
            <a:endParaRPr lang="en-IN"/>
          </a:p>
        </p:txBody>
      </p:sp>
      <p:sp>
        <p:nvSpPr>
          <p:cNvPr id="22" name="Slide Number Placeholder 21"/>
          <p:cNvSpPr>
            <a:spLocks noGrp="1"/>
          </p:cNvSpPr>
          <p:nvPr>
            <p:ph type="sldNum" sz="quarter" idx="15"/>
          </p:nvPr>
        </p:nvSpPr>
        <p:spPr/>
        <p:txBody>
          <a:bodyPr rtlCol="0"/>
          <a:lstStyle/>
          <a:p>
            <a:fld id="{6915F8B9-F1E9-47FA-A78E-7DE8EA48A730}"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23C6273-2AC5-4EC8-A3CE-C5F026807DDA}" type="datetimeFigureOut">
              <a:rPr lang="en-IN" smtClean="0"/>
              <a:pPr/>
              <a:t>27-03-2012</a:t>
            </a:fld>
            <a:endParaRPr lang="en-IN"/>
          </a:p>
        </p:txBody>
      </p:sp>
      <p:sp>
        <p:nvSpPr>
          <p:cNvPr id="18" name="Slide Number Placeholder 17"/>
          <p:cNvSpPr>
            <a:spLocks noGrp="1"/>
          </p:cNvSpPr>
          <p:nvPr>
            <p:ph type="sldNum" sz="quarter" idx="11"/>
          </p:nvPr>
        </p:nvSpPr>
        <p:spPr/>
        <p:txBody>
          <a:bodyPr rtlCol="0"/>
          <a:lstStyle/>
          <a:p>
            <a:fld id="{6915F8B9-F1E9-47FA-A78E-7DE8EA48A730}"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3C6273-2AC5-4EC8-A3CE-C5F026807DDA}" type="datetimeFigureOut">
              <a:rPr lang="en-IN" smtClean="0"/>
              <a:pPr/>
              <a:t>27-03-2012</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15F8B9-F1E9-47FA-A78E-7DE8EA48A73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Satellite_phone" TargetMode="External"/><Relationship Id="rId3" Type="http://schemas.openxmlformats.org/officeDocument/2006/relationships/hyperlink" Target="http://en.wikipedia.org/wiki/Mobile_phone" TargetMode="External"/><Relationship Id="rId7" Type="http://schemas.openxmlformats.org/officeDocument/2006/relationships/hyperlink" Target="http://en.wikipedia.org/wiki/Globalstar" TargetMode="External"/><Relationship Id="rId2" Type="http://schemas.openxmlformats.org/officeDocument/2006/relationships/hyperlink" Target="http://en.wikipedia.org/wiki/Global_Positioning_System" TargetMode="External"/><Relationship Id="rId1" Type="http://schemas.openxmlformats.org/officeDocument/2006/relationships/slideLayout" Target="../slideLayouts/slideLayout2.xml"/><Relationship Id="rId6" Type="http://schemas.openxmlformats.org/officeDocument/2006/relationships/hyperlink" Target="http://en.wikipedia.org/wiki/IS-2000" TargetMode="External"/><Relationship Id="rId5" Type="http://schemas.openxmlformats.org/officeDocument/2006/relationships/hyperlink" Target="http://en.wikipedia.org/wiki/IS-95" TargetMode="External"/><Relationship Id="rId10" Type="http://schemas.openxmlformats.org/officeDocument/2006/relationships/hyperlink" Target="http://en.wikipedia.org/wiki/W-CDMA" TargetMode="External"/><Relationship Id="rId4" Type="http://schemas.openxmlformats.org/officeDocument/2006/relationships/hyperlink" Target="http://en.wikipedia.org/wiki/Qualcomm" TargetMode="External"/><Relationship Id="rId9" Type="http://schemas.openxmlformats.org/officeDocument/2006/relationships/hyperlink" Target="http://en.wikipedia.org/wiki/UM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764704"/>
            <a:ext cx="6172200" cy="1584176"/>
          </a:xfrm>
        </p:spPr>
        <p:txBody>
          <a:bodyPr anchor="t">
            <a:normAutofit/>
          </a:bodyPr>
          <a:lstStyle/>
          <a:p>
            <a:pPr algn="ctr"/>
            <a:r>
              <a:rPr lang="en-US" sz="4000" dirty="0" smtClean="0">
                <a:latin typeface="Tahoma" pitchFamily="34" charset="0"/>
                <a:ea typeface="Tahoma" pitchFamily="34" charset="0"/>
                <a:cs typeface="Tahoma" pitchFamily="34" charset="0"/>
              </a:rPr>
              <a:t>Multiplexing (</a:t>
            </a:r>
            <a:r>
              <a:rPr lang="en-US" sz="4000" dirty="0" err="1" smtClean="0">
                <a:latin typeface="Tahoma" pitchFamily="34" charset="0"/>
                <a:ea typeface="Tahoma" pitchFamily="34" charset="0"/>
                <a:cs typeface="Tahoma" pitchFamily="34" charset="0"/>
              </a:rPr>
              <a:t>Muxing</a:t>
            </a:r>
            <a:r>
              <a:rPr lang="en-US" sz="4000" dirty="0" smtClean="0">
                <a:latin typeface="Tahoma" pitchFamily="34" charset="0"/>
                <a:ea typeface="Tahoma" pitchFamily="34" charset="0"/>
                <a:cs typeface="Tahoma" pitchFamily="34" charset="0"/>
              </a:rPr>
              <a:t>)</a:t>
            </a:r>
            <a:endParaRPr lang="en-IN" sz="40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2195736" y="2132856"/>
            <a:ext cx="6172200" cy="1371600"/>
          </a:xfrm>
        </p:spPr>
        <p:txBody>
          <a:bodyPr>
            <a:noAutofit/>
          </a:bodyPr>
          <a:lstStyle/>
          <a:p>
            <a:r>
              <a:rPr lang="en-IN" sz="2000" b="0" cap="none" dirty="0" smtClean="0">
                <a:latin typeface="Tahoma" pitchFamily="34" charset="0"/>
                <a:ea typeface="Tahoma" pitchFamily="34" charset="0"/>
                <a:cs typeface="Tahoma" pitchFamily="34" charset="0"/>
              </a:rPr>
              <a:t>In telecommunications and computer networks, multiplexing (also known as </a:t>
            </a:r>
            <a:r>
              <a:rPr lang="en-IN" sz="2000" b="0" cap="none" dirty="0" err="1" smtClean="0">
                <a:latin typeface="Tahoma" pitchFamily="34" charset="0"/>
                <a:ea typeface="Tahoma" pitchFamily="34" charset="0"/>
                <a:cs typeface="Tahoma" pitchFamily="34" charset="0"/>
              </a:rPr>
              <a:t>muxing</a:t>
            </a:r>
            <a:r>
              <a:rPr lang="en-IN" sz="2000" b="0" cap="none" dirty="0" smtClean="0">
                <a:latin typeface="Tahoma" pitchFamily="34" charset="0"/>
                <a:ea typeface="Tahoma" pitchFamily="34" charset="0"/>
                <a:cs typeface="Tahoma" pitchFamily="34" charset="0"/>
              </a:rPr>
              <a:t>) is a method by which multiple </a:t>
            </a:r>
            <a:r>
              <a:rPr lang="en-IN" sz="2000" b="0" cap="none" dirty="0" err="1" smtClean="0">
                <a:latin typeface="Tahoma" pitchFamily="34" charset="0"/>
                <a:ea typeface="Tahoma" pitchFamily="34" charset="0"/>
                <a:cs typeface="Tahoma" pitchFamily="34" charset="0"/>
              </a:rPr>
              <a:t>analog</a:t>
            </a:r>
            <a:r>
              <a:rPr lang="en-IN" sz="2000" b="0" cap="none" dirty="0" smtClean="0">
                <a:latin typeface="Tahoma" pitchFamily="34" charset="0"/>
                <a:ea typeface="Tahoma" pitchFamily="34" charset="0"/>
                <a:cs typeface="Tahoma" pitchFamily="34" charset="0"/>
              </a:rPr>
              <a:t> message signals or digital data streams are combined into one signal over a shared medium.</a:t>
            </a:r>
            <a:endParaRPr lang="en-IN" sz="2000" b="0" cap="non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102590"/>
            <a:ext cx="6172200" cy="1894362"/>
          </a:xfrm>
        </p:spPr>
        <p:txBody>
          <a:bodyPr anchor="t"/>
          <a:lstStyle/>
          <a:p>
            <a:r>
              <a:rPr lang="en-US" dirty="0" smtClean="0"/>
              <a:t>Time Division Multiplexing</a:t>
            </a:r>
            <a:endParaRPr lang="en-IN" dirty="0"/>
          </a:p>
        </p:txBody>
      </p:sp>
      <p:sp>
        <p:nvSpPr>
          <p:cNvPr id="3" name="Subtitle 2"/>
          <p:cNvSpPr>
            <a:spLocks noGrp="1"/>
          </p:cNvSpPr>
          <p:nvPr>
            <p:ph type="subTitle" idx="1"/>
          </p:nvPr>
        </p:nvSpPr>
        <p:spPr>
          <a:xfrm>
            <a:off x="2267744" y="2492896"/>
            <a:ext cx="6172200" cy="3456384"/>
          </a:xfrm>
        </p:spPr>
        <p:txBody>
          <a:bodyPr>
            <a:normAutofit/>
          </a:bodyPr>
          <a:lstStyle/>
          <a:p>
            <a:pPr algn="ctr">
              <a:lnSpc>
                <a:spcPct val="210000"/>
              </a:lnSpc>
            </a:pPr>
            <a:r>
              <a:rPr lang="en-IN" dirty="0" smtClean="0"/>
              <a:t>Time-division multiplexing (TDM)</a:t>
            </a:r>
            <a:r>
              <a:rPr lang="en-IN" b="0" dirty="0" smtClean="0"/>
              <a:t> is a type of digital (or rarely </a:t>
            </a:r>
            <a:r>
              <a:rPr lang="en-IN" b="0" dirty="0" err="1" smtClean="0"/>
              <a:t>analog</a:t>
            </a:r>
            <a:r>
              <a:rPr lang="en-IN" b="0" dirty="0" smtClean="0"/>
              <a:t>) multiplexing in which two or </a:t>
            </a:r>
            <a:r>
              <a:rPr lang="en-IN" b="0" dirty="0" err="1" smtClean="0"/>
              <a:t>morebit</a:t>
            </a:r>
            <a:r>
              <a:rPr lang="en-IN" b="0" dirty="0" smtClean="0"/>
              <a:t> streams or signals are transferred apparently simultaneously as sub-channels in one communication channel, but are physically taking turns on the channel.</a:t>
            </a:r>
            <a:endParaRPr lang="en-IN"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Telephony multiplexer system.gif"/>
          <p:cNvPicPr>
            <a:picLocks noGrp="1" noChangeAspect="1" noChangeArrowheads="1" noCrop="1"/>
          </p:cNvPicPr>
          <p:nvPr>
            <p:ph sz="quarter" idx="1"/>
          </p:nvPr>
        </p:nvPicPr>
        <p:blipFill>
          <a:blip r:embed="rId2" cstate="print"/>
          <a:srcRect/>
          <a:stretch>
            <a:fillRect/>
          </a:stretch>
        </p:blipFill>
        <p:spPr bwMode="auto">
          <a:xfrm>
            <a:off x="755576" y="1844824"/>
            <a:ext cx="7480587" cy="223224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The time domain is divided into several </a:t>
            </a:r>
            <a:r>
              <a:rPr lang="en-IN" dirty="0" err="1" smtClean="0"/>
              <a:t>recurrenttime</a:t>
            </a:r>
            <a:r>
              <a:rPr lang="en-IN" dirty="0" smtClean="0"/>
              <a:t> slots of fixed length, one for each sub-channel. A sample byte or data block of sub-channel 1 is transmitted during time slot 1, sub-channel 2 during time slot 2, etc. One TDM frame consists of one time slot per sub-channel plus a synchronization channel and sometimes error correction channel before the synchronization. After the last sub-channel, error correction, and synchronization, the cycle starts all over again with a new frame, starting with the second sample, byte or data block from sub-channel 1, etc.</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zone.ni.com/cms/images/devzone/ph/53a37a871546.gif"/>
          <p:cNvPicPr>
            <a:picLocks noGrp="1" noChangeAspect="1" noChangeArrowheads="1"/>
          </p:cNvPicPr>
          <p:nvPr>
            <p:ph sz="quarter" idx="1"/>
          </p:nvPr>
        </p:nvPicPr>
        <p:blipFill>
          <a:blip r:embed="rId2" cstate="print"/>
          <a:srcRect/>
          <a:stretch>
            <a:fillRect/>
          </a:stretch>
        </p:blipFill>
        <p:spPr bwMode="auto">
          <a:xfrm>
            <a:off x="179512" y="0"/>
            <a:ext cx="8499580" cy="5229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Applications &amp; Examples</a:t>
            </a:r>
            <a:endParaRPr lang="en-IN" dirty="0"/>
          </a:p>
        </p:txBody>
      </p:sp>
      <p:sp>
        <p:nvSpPr>
          <p:cNvPr id="3" name="Content Placeholder 2"/>
          <p:cNvSpPr>
            <a:spLocks noGrp="1"/>
          </p:cNvSpPr>
          <p:nvPr>
            <p:ph sz="quarter" idx="1"/>
          </p:nvPr>
        </p:nvSpPr>
        <p:spPr/>
        <p:txBody>
          <a:bodyPr>
            <a:normAutofit fontScale="92500"/>
          </a:bodyPr>
          <a:lstStyle/>
          <a:p>
            <a:r>
              <a:rPr lang="en-IN" dirty="0" smtClean="0"/>
              <a:t>The </a:t>
            </a:r>
            <a:r>
              <a:rPr lang="en-IN" dirty="0" err="1" smtClean="0"/>
              <a:t>plesiochronous</a:t>
            </a:r>
            <a:r>
              <a:rPr lang="en-IN" dirty="0" smtClean="0"/>
              <a:t> digital hierarchy (PDH) system, also known as the PCM system, for digital transmission of several telephone calls over the same four-wire copper cable (T-carrier or E-carrier) or </a:t>
            </a:r>
            <a:r>
              <a:rPr lang="en-IN" dirty="0" err="1" smtClean="0"/>
              <a:t>fiber</a:t>
            </a:r>
            <a:r>
              <a:rPr lang="en-IN" dirty="0" smtClean="0"/>
              <a:t> cable in the circuit switched digital telephone network</a:t>
            </a:r>
          </a:p>
          <a:p>
            <a:r>
              <a:rPr lang="en-IN" dirty="0" smtClean="0"/>
              <a:t>The synchronous digital hierarchy (SDH)/synchronous optical networking (SONET) network transmission standards that have replaced PDH.</a:t>
            </a:r>
          </a:p>
          <a:p>
            <a:r>
              <a:rPr lang="en-IN" dirty="0" smtClean="0"/>
              <a:t>The RIFF (WAV) audio standard interleaves left and right stereo signals on a per-sample basis</a:t>
            </a:r>
          </a:p>
          <a:p>
            <a:r>
              <a:rPr lang="en-IN" dirty="0" smtClean="0"/>
              <a:t>The left-right channel splitting in use for stereoscopic liquid crystal shutter glasses</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548680"/>
            <a:ext cx="6172200" cy="1894362"/>
          </a:xfrm>
        </p:spPr>
        <p:txBody>
          <a:bodyPr anchor="t"/>
          <a:lstStyle/>
          <a:p>
            <a:r>
              <a:rPr lang="en-US" dirty="0" smtClean="0"/>
              <a:t>Code Division Multiplexing</a:t>
            </a:r>
            <a:endParaRPr lang="en-IN" dirty="0"/>
          </a:p>
        </p:txBody>
      </p:sp>
      <p:sp>
        <p:nvSpPr>
          <p:cNvPr id="3" name="Subtitle 2"/>
          <p:cNvSpPr>
            <a:spLocks noGrp="1"/>
          </p:cNvSpPr>
          <p:nvPr>
            <p:ph type="subTitle" idx="1"/>
          </p:nvPr>
        </p:nvSpPr>
        <p:spPr>
          <a:xfrm>
            <a:off x="2195736" y="2060848"/>
            <a:ext cx="6172200" cy="3888432"/>
          </a:xfrm>
        </p:spPr>
        <p:txBody>
          <a:bodyPr>
            <a:normAutofit/>
          </a:bodyPr>
          <a:lstStyle/>
          <a:p>
            <a:r>
              <a:rPr lang="en-IN" dirty="0" smtClean="0"/>
              <a:t>Code division multiple access (CDMA) is a channel access method used by various radio communication technologies. It should not be confused with the mobile phone standards called </a:t>
            </a:r>
            <a:r>
              <a:rPr lang="en-IN" dirty="0" err="1" smtClean="0"/>
              <a:t>cdmaOne</a:t>
            </a:r>
            <a:r>
              <a:rPr lang="en-IN" dirty="0" smtClean="0"/>
              <a:t>, CDMA2000 (the3G evolution of </a:t>
            </a:r>
            <a:r>
              <a:rPr lang="en-IN" dirty="0" err="1" smtClean="0"/>
              <a:t>cdmaOne</a:t>
            </a:r>
            <a:r>
              <a:rPr lang="en-IN" dirty="0" smtClean="0"/>
              <a:t>) and WCDMA (the 3G standard used by GSM carriers), which are often referred to as simply CDMA, and use CDMA as an underlying channel access method.</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332656"/>
            <a:ext cx="7385248" cy="6141296"/>
          </a:xfrm>
        </p:spPr>
        <p:txBody>
          <a:bodyPr>
            <a:normAutofit lnSpcReduction="10000"/>
          </a:bodyPr>
          <a:lstStyle/>
          <a:p>
            <a:r>
              <a:rPr lang="en-IN" dirty="0" smtClean="0"/>
              <a:t>One of the concepts in data communication is the idea of allowing several transmitters to send information simultaneously over a single communication channel. This allows several users to share a band of frequencies (see bandwidth). This concept is called multiple access. CDMA employs spread-</a:t>
            </a:r>
            <a:r>
              <a:rPr lang="en-IN" dirty="0" err="1" smtClean="0"/>
              <a:t>spectrumtechnology</a:t>
            </a:r>
            <a:r>
              <a:rPr lang="en-IN" dirty="0" smtClean="0"/>
              <a:t> and a special coding scheme (where each transmitter is assigned a code) to allow multiple users to be multiplexed over the same physical channel. By contrast, time division multiple access (TDMA) divides access by time, while frequency-division multiple access (FDMA) divides it by frequency. CDMA is a form </a:t>
            </a:r>
            <a:r>
              <a:rPr lang="en-IN" dirty="0" err="1" smtClean="0"/>
              <a:t>ofspread</a:t>
            </a:r>
            <a:r>
              <a:rPr lang="en-IN" dirty="0" smtClean="0"/>
              <a:t>-spectrum signalling, since the modulated coded signal has a much higher data bandwidth than the data being communicated.</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upload.wikimedia.org/wikipedia/commons/thumb/7/7e/Generation_of_CDMA.svg/750px-Generation_of_CDMA.svg.png"/>
          <p:cNvPicPr>
            <a:picLocks noGrp="1" noChangeAspect="1" noChangeArrowheads="1"/>
          </p:cNvPicPr>
          <p:nvPr>
            <p:ph sz="quarter" idx="1"/>
          </p:nvPr>
        </p:nvPicPr>
        <p:blipFill>
          <a:blip r:embed="rId2" cstate="print"/>
          <a:srcRect/>
          <a:stretch>
            <a:fillRect/>
          </a:stretch>
        </p:blipFill>
        <p:spPr bwMode="auto">
          <a:xfrm>
            <a:off x="755576" y="1556792"/>
            <a:ext cx="7692964" cy="302589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20688"/>
            <a:ext cx="7467600" cy="4873752"/>
          </a:xfrm>
        </p:spPr>
        <p:txBody>
          <a:bodyPr>
            <a:normAutofit lnSpcReduction="10000"/>
          </a:bodyPr>
          <a:lstStyle/>
          <a:p>
            <a:pPr>
              <a:buNone/>
            </a:pPr>
            <a:r>
              <a:rPr lang="en-IN" dirty="0" smtClean="0"/>
              <a:t>    An </a:t>
            </a:r>
            <a:r>
              <a:rPr lang="en-IN" dirty="0" smtClean="0"/>
              <a:t>analogy to the problem of multiple access is a room (channel) in which people wish to talk to each other simultaneously. To avoid confusion, people could take turns speaking (time division), speak at different pitches (frequency division), or speak in different languages (code division). CDMA is analogous to the last example where people speaking the same language can understand each other, but other languages are perceived as noise and rejected. Similarly, in radio CDMA, each group of users is given a shared code. Many codes occupy the same channel, but only users associated with a particular code can communicate.</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Uses of CDM</a:t>
            </a:r>
            <a:endParaRPr lang="en-IN" dirty="0"/>
          </a:p>
        </p:txBody>
      </p:sp>
      <p:sp>
        <p:nvSpPr>
          <p:cNvPr id="3" name="Content Placeholder 2"/>
          <p:cNvSpPr>
            <a:spLocks noGrp="1"/>
          </p:cNvSpPr>
          <p:nvPr>
            <p:ph sz="quarter" idx="1"/>
          </p:nvPr>
        </p:nvSpPr>
        <p:spPr/>
        <p:txBody>
          <a:bodyPr>
            <a:normAutofit fontScale="92500"/>
          </a:bodyPr>
          <a:lstStyle/>
          <a:p>
            <a:r>
              <a:rPr lang="en-IN" dirty="0" smtClean="0"/>
              <a:t>One of the early applications for code division multiplexing is in </a:t>
            </a:r>
            <a:r>
              <a:rPr lang="en-IN" dirty="0" smtClean="0">
                <a:hlinkClick r:id="rId2" tooltip="Global Positioning System"/>
              </a:rPr>
              <a:t>GPS</a:t>
            </a:r>
            <a:r>
              <a:rPr lang="en-IN" dirty="0" smtClean="0"/>
              <a:t>. This predates and is distinct from its use in </a:t>
            </a:r>
            <a:r>
              <a:rPr lang="en-IN" dirty="0" smtClean="0">
                <a:hlinkClick r:id="rId3" tooltip="Mobile phone"/>
              </a:rPr>
              <a:t>mobile phones</a:t>
            </a:r>
            <a:r>
              <a:rPr lang="en-IN" dirty="0" smtClean="0"/>
              <a:t>.</a:t>
            </a:r>
          </a:p>
          <a:p>
            <a:r>
              <a:rPr lang="en-IN" dirty="0" smtClean="0"/>
              <a:t>The </a:t>
            </a:r>
            <a:r>
              <a:rPr lang="en-IN" dirty="0" smtClean="0">
                <a:hlinkClick r:id="rId4" tooltip="Qualcomm"/>
              </a:rPr>
              <a:t>Qualcomm</a:t>
            </a:r>
            <a:r>
              <a:rPr lang="en-IN" dirty="0" smtClean="0"/>
              <a:t> standard </a:t>
            </a:r>
            <a:r>
              <a:rPr lang="en-IN" dirty="0" smtClean="0">
                <a:hlinkClick r:id="rId5" tooltip="IS-95"/>
              </a:rPr>
              <a:t>IS-95</a:t>
            </a:r>
            <a:r>
              <a:rPr lang="en-IN" dirty="0" smtClean="0"/>
              <a:t>, marketed as </a:t>
            </a:r>
            <a:r>
              <a:rPr lang="en-IN" dirty="0" err="1" smtClean="0"/>
              <a:t>cdmaOne</a:t>
            </a:r>
            <a:r>
              <a:rPr lang="en-IN" dirty="0" smtClean="0"/>
              <a:t>.</a:t>
            </a:r>
          </a:p>
          <a:p>
            <a:r>
              <a:rPr lang="en-IN" dirty="0" smtClean="0"/>
              <a:t>The </a:t>
            </a:r>
            <a:r>
              <a:rPr lang="en-IN" dirty="0" smtClean="0">
                <a:hlinkClick r:id="rId4" tooltip="Qualcomm"/>
              </a:rPr>
              <a:t>Qualcomm</a:t>
            </a:r>
            <a:r>
              <a:rPr lang="en-IN" dirty="0" smtClean="0"/>
              <a:t> standard </a:t>
            </a:r>
            <a:r>
              <a:rPr lang="en-IN" dirty="0" smtClean="0">
                <a:hlinkClick r:id="rId6" tooltip="IS-2000"/>
              </a:rPr>
              <a:t>IS-2000</a:t>
            </a:r>
            <a:r>
              <a:rPr lang="en-IN" dirty="0" smtClean="0"/>
              <a:t>, known as CDMA2000. This standard is used by several mobile phone companies, including the </a:t>
            </a:r>
            <a:r>
              <a:rPr lang="en-IN" dirty="0" err="1" smtClean="0">
                <a:hlinkClick r:id="rId7" tooltip="Globalstar"/>
              </a:rPr>
              <a:t>Globalstar</a:t>
            </a:r>
            <a:r>
              <a:rPr lang="en-IN" dirty="0" smtClean="0"/>
              <a:t> </a:t>
            </a:r>
            <a:r>
              <a:rPr lang="en-IN" dirty="0" smtClean="0">
                <a:hlinkClick r:id="rId8" tooltip="Satellite phone"/>
              </a:rPr>
              <a:t>satellite phone</a:t>
            </a:r>
            <a:r>
              <a:rPr lang="en-IN" dirty="0" smtClean="0"/>
              <a:t> network.</a:t>
            </a:r>
          </a:p>
          <a:p>
            <a:r>
              <a:rPr lang="en-IN" dirty="0" smtClean="0"/>
              <a:t>The </a:t>
            </a:r>
            <a:r>
              <a:rPr lang="en-IN" dirty="0" smtClean="0">
                <a:hlinkClick r:id="rId9" tooltip="UMTS"/>
              </a:rPr>
              <a:t>UMTS</a:t>
            </a:r>
            <a:r>
              <a:rPr lang="en-IN" dirty="0" smtClean="0"/>
              <a:t> 3G mobile phone standard, which uses </a:t>
            </a:r>
            <a:r>
              <a:rPr lang="en-IN" dirty="0" smtClean="0">
                <a:hlinkClick r:id="rId10" tooltip="W-CDMA"/>
              </a:rPr>
              <a:t>W-CDMA</a:t>
            </a:r>
            <a:r>
              <a:rPr lang="en-IN" dirty="0" smtClean="0"/>
              <a:t>.</a:t>
            </a:r>
          </a:p>
          <a:p>
            <a:r>
              <a:rPr lang="en-IN" dirty="0" smtClean="0"/>
              <a:t>CDMA has been used in the </a:t>
            </a:r>
            <a:r>
              <a:rPr lang="en-IN" b="1" dirty="0" err="1" smtClean="0"/>
              <a:t>OmniTRACS</a:t>
            </a:r>
            <a:r>
              <a:rPr lang="en-IN" dirty="0" smtClean="0"/>
              <a:t> satellite system for transportation logistics.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7496"/>
            <a:ext cx="7931224" cy="4873752"/>
          </a:xfrm>
        </p:spPr>
        <p:txBody>
          <a:bodyPr/>
          <a:lstStyle/>
          <a:p>
            <a:r>
              <a:rPr lang="en-IN" dirty="0" smtClean="0"/>
              <a:t>The aim is to share an expensive resource.</a:t>
            </a:r>
          </a:p>
          <a:p>
            <a:pPr>
              <a:buNone/>
            </a:pPr>
            <a:endParaRPr lang="en-IN" dirty="0" smtClean="0"/>
          </a:p>
          <a:p>
            <a:r>
              <a:rPr lang="en-IN" dirty="0" smtClean="0"/>
              <a:t>Multiplexing originated in telegraphy.</a:t>
            </a:r>
          </a:p>
          <a:p>
            <a:pPr>
              <a:buNone/>
            </a:pPr>
            <a:endParaRPr lang="en-IN" dirty="0" smtClean="0"/>
          </a:p>
          <a:p>
            <a:r>
              <a:rPr lang="en-IN" dirty="0" smtClean="0"/>
              <a:t>Multiplexing divides the capacity of the high-level communication channel into several low-level logical channels.</a:t>
            </a:r>
          </a:p>
          <a:p>
            <a:pPr>
              <a:buNone/>
            </a:pPr>
            <a:endParaRPr lang="en-IN" dirty="0" smtClean="0"/>
          </a:p>
          <a:p>
            <a:r>
              <a:rPr lang="en-IN" dirty="0" smtClean="0"/>
              <a:t>A device that performs the multiplexing is called a multiplexer (MUX), &amp; a device that performs the reverse process is called a </a:t>
            </a:r>
            <a:r>
              <a:rPr lang="en-IN" dirty="0" err="1" smtClean="0"/>
              <a:t>demultiplexer</a:t>
            </a:r>
            <a:r>
              <a:rPr lang="en-IN" dirty="0" smtClean="0"/>
              <a:t> (DEMUX).</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548680"/>
            <a:ext cx="6172200" cy="1894362"/>
          </a:xfrm>
        </p:spPr>
        <p:txBody>
          <a:bodyPr anchor="t"/>
          <a:lstStyle/>
          <a:p>
            <a:r>
              <a:rPr lang="en-US" dirty="0" smtClean="0"/>
              <a:t>Wave-Length Division Multiplexing</a:t>
            </a:r>
            <a:endParaRPr lang="en-IN" dirty="0"/>
          </a:p>
        </p:txBody>
      </p:sp>
      <p:sp>
        <p:nvSpPr>
          <p:cNvPr id="3" name="Subtitle 2"/>
          <p:cNvSpPr>
            <a:spLocks noGrp="1"/>
          </p:cNvSpPr>
          <p:nvPr>
            <p:ph type="subTitle" idx="1"/>
          </p:nvPr>
        </p:nvSpPr>
        <p:spPr>
          <a:xfrm>
            <a:off x="2267744" y="2276872"/>
            <a:ext cx="6172200" cy="2808312"/>
          </a:xfrm>
        </p:spPr>
        <p:txBody>
          <a:bodyPr>
            <a:normAutofit/>
          </a:bodyPr>
          <a:lstStyle/>
          <a:p>
            <a:pPr>
              <a:lnSpc>
                <a:spcPct val="200000"/>
              </a:lnSpc>
            </a:pPr>
            <a:r>
              <a:rPr lang="en-IN" b="0" dirty="0" smtClean="0"/>
              <a:t>In </a:t>
            </a:r>
            <a:r>
              <a:rPr lang="en-IN" b="0" dirty="0" err="1" smtClean="0"/>
              <a:t>fiber</a:t>
            </a:r>
            <a:r>
              <a:rPr lang="en-IN" b="0" dirty="0" smtClean="0"/>
              <a:t>-optic communications, </a:t>
            </a:r>
            <a:r>
              <a:rPr lang="en-IN" dirty="0" smtClean="0"/>
              <a:t>wavelength-division multiplexing</a:t>
            </a:r>
            <a:r>
              <a:rPr lang="en-IN" b="0" dirty="0" smtClean="0"/>
              <a:t> (</a:t>
            </a:r>
            <a:r>
              <a:rPr lang="en-IN" dirty="0" smtClean="0"/>
              <a:t>WDM</a:t>
            </a:r>
            <a:r>
              <a:rPr lang="en-IN" b="0" dirty="0" smtClean="0"/>
              <a:t>) is a technology </a:t>
            </a:r>
            <a:r>
              <a:rPr lang="en-IN" b="0" dirty="0" smtClean="0"/>
              <a:t>which multiplexes</a:t>
            </a:r>
            <a:r>
              <a:rPr lang="en-IN" b="0" dirty="0" smtClean="0"/>
              <a:t> a number of optical carrier signals onto a single optical </a:t>
            </a:r>
            <a:r>
              <a:rPr lang="en-IN" b="0" dirty="0" err="1" smtClean="0"/>
              <a:t>fiber</a:t>
            </a:r>
            <a:r>
              <a:rPr lang="en-IN" b="0" dirty="0" smtClean="0"/>
              <a:t> by using different wavelengths (</a:t>
            </a:r>
            <a:r>
              <a:rPr lang="en-IN" b="0" dirty="0" err="1" smtClean="0"/>
              <a:t>i.e</a:t>
            </a:r>
            <a:r>
              <a:rPr lang="en-IN" b="0" dirty="0" smtClean="0"/>
              <a:t> colours) of laser light.</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normAutofit fontScale="92500" lnSpcReduction="10000"/>
          </a:bodyPr>
          <a:lstStyle/>
          <a:p>
            <a:pPr>
              <a:lnSpc>
                <a:spcPct val="150000"/>
              </a:lnSpc>
            </a:pPr>
            <a:r>
              <a:rPr lang="en-IN" dirty="0" smtClean="0"/>
              <a:t>This technique enables bidirectional communications over one strand of </a:t>
            </a:r>
            <a:r>
              <a:rPr lang="en-IN" dirty="0" err="1" smtClean="0"/>
              <a:t>fiber</a:t>
            </a:r>
            <a:r>
              <a:rPr lang="en-IN" dirty="0" smtClean="0"/>
              <a:t>, as well as multiplication of capacity</a:t>
            </a:r>
            <a:r>
              <a:rPr lang="en-IN" dirty="0" smtClean="0"/>
              <a:t>.</a:t>
            </a:r>
          </a:p>
          <a:p>
            <a:pPr>
              <a:lnSpc>
                <a:spcPct val="150000"/>
              </a:lnSpc>
            </a:pPr>
            <a:r>
              <a:rPr lang="en-IN" dirty="0" smtClean="0"/>
              <a:t>The term wavelength-division multiplexing is commonly applied to an optical carrier (which is typically described by its wavelength), whereas frequency-division multiplexing typically applies to a radio carrier (which is more often described by frequency</a:t>
            </a:r>
            <a:r>
              <a:rPr lang="en-IN" dirty="0" smtClean="0"/>
              <a:t>).</a:t>
            </a:r>
          </a:p>
          <a:p>
            <a:pPr>
              <a:lnSpc>
                <a:spcPct val="150000"/>
              </a:lnSpc>
            </a:pPr>
            <a:r>
              <a:rPr lang="en-IN" dirty="0" smtClean="0"/>
              <a:t>Since </a:t>
            </a:r>
            <a:r>
              <a:rPr lang="en-IN" i="1" dirty="0" smtClean="0"/>
              <a:t>wavelength</a:t>
            </a:r>
            <a:r>
              <a:rPr lang="en-IN" dirty="0" smtClean="0"/>
              <a:t> and </a:t>
            </a:r>
            <a:r>
              <a:rPr lang="en-IN" i="1" dirty="0" smtClean="0"/>
              <a:t>frequency</a:t>
            </a:r>
            <a:r>
              <a:rPr lang="en-IN" dirty="0" smtClean="0"/>
              <a:t> are tied together through a simple directly inverse relationship, the two terms actually describe the same concept.</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atis.org/glossary/images/wdm_opc.gif"/>
          <p:cNvPicPr>
            <a:picLocks noGrp="1" noChangeAspect="1" noChangeArrowheads="1"/>
          </p:cNvPicPr>
          <p:nvPr>
            <p:ph sz="quarter" idx="1"/>
          </p:nvPr>
        </p:nvPicPr>
        <p:blipFill>
          <a:blip r:embed="rId2" cstate="print"/>
          <a:srcRect/>
          <a:stretch>
            <a:fillRect/>
          </a:stretch>
        </p:blipFill>
        <p:spPr bwMode="auto">
          <a:xfrm>
            <a:off x="1403648" y="980728"/>
            <a:ext cx="6025220" cy="422252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stealth.net/images/WDM.png"/>
          <p:cNvPicPr>
            <a:picLocks noGrp="1" noChangeAspect="1" noChangeArrowheads="1"/>
          </p:cNvPicPr>
          <p:nvPr>
            <p:ph sz="quarter" idx="1"/>
          </p:nvPr>
        </p:nvPicPr>
        <p:blipFill>
          <a:blip r:embed="rId2" cstate="print"/>
          <a:srcRect/>
          <a:stretch>
            <a:fillRect/>
          </a:stretch>
        </p:blipFill>
        <p:spPr bwMode="auto">
          <a:xfrm>
            <a:off x="755576" y="1124744"/>
            <a:ext cx="7399845" cy="392191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a:t>
            </a:r>
            <a:endParaRPr lang="en-IN" dirty="0"/>
          </a:p>
        </p:txBody>
      </p:sp>
      <p:sp>
        <p:nvSpPr>
          <p:cNvPr id="3" name="Content Placeholder 2"/>
          <p:cNvSpPr>
            <a:spLocks noGrp="1"/>
          </p:cNvSpPr>
          <p:nvPr>
            <p:ph sz="quarter" idx="1"/>
          </p:nvPr>
        </p:nvSpPr>
        <p:spPr/>
        <p:txBody>
          <a:bodyPr/>
          <a:lstStyle/>
          <a:p>
            <a:r>
              <a:rPr lang="en-IN" dirty="0" smtClean="0"/>
              <a:t>http</a:t>
            </a:r>
            <a:r>
              <a:rPr lang="en-IN" dirty="0" smtClean="0"/>
              <a:t>://en.wikipedia.org/wiki/Multiplexing</a:t>
            </a:r>
          </a:p>
          <a:p>
            <a:r>
              <a:rPr lang="en-IN" dirty="0" smtClean="0"/>
              <a:t>http://</a:t>
            </a:r>
            <a:r>
              <a:rPr lang="en-IN" dirty="0" smtClean="0"/>
              <a:t>zone.ni.com/devzone/cda/ph/p/id/269</a:t>
            </a:r>
          </a:p>
          <a:p>
            <a:r>
              <a:rPr lang="en-IN" dirty="0" smtClean="0"/>
              <a:t>http://</a:t>
            </a:r>
            <a:r>
              <a:rPr lang="en-IN" dirty="0" smtClean="0"/>
              <a:t>en.wikipedia.org/wiki/Time-division_multiplexing</a:t>
            </a:r>
          </a:p>
          <a:p>
            <a:r>
              <a:rPr lang="en-IN" dirty="0" smtClean="0"/>
              <a:t>http://</a:t>
            </a:r>
            <a:r>
              <a:rPr lang="en-IN" dirty="0" smtClean="0"/>
              <a:t>www.inetdaemon.com/tutorials/telecom/t-carrier/time-division_multiplexing.shtml</a:t>
            </a:r>
          </a:p>
          <a:p>
            <a:r>
              <a:rPr lang="en-IN" dirty="0" smtClean="0"/>
              <a:t>http://</a:t>
            </a:r>
            <a:r>
              <a:rPr lang="en-IN" dirty="0" smtClean="0"/>
              <a:t>en.wikipedia.org/wiki/Code_division_multiple_access</a:t>
            </a:r>
          </a:p>
          <a:p>
            <a:r>
              <a:rPr lang="en-IN" dirty="0" smtClean="0"/>
              <a:t>http://</a:t>
            </a:r>
            <a:r>
              <a:rPr lang="en-IN" dirty="0" smtClean="0"/>
              <a:t>zone.ni.com/devzone/cda/ph/p/id/268</a:t>
            </a:r>
          </a:p>
          <a:p>
            <a:r>
              <a:rPr lang="en-IN" dirty="0" smtClean="0"/>
              <a:t>http://</a:t>
            </a:r>
            <a:r>
              <a:rPr lang="en-IN" dirty="0" smtClean="0"/>
              <a:t>en.wikipedia.org/wiki/Wavelength-division_multiplexing</a:t>
            </a:r>
          </a:p>
          <a:p>
            <a:endParaRPr lang="en-IN" dirty="0" smtClean="0"/>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36912"/>
            <a:ext cx="7467600" cy="1143000"/>
          </a:xfrm>
        </p:spPr>
        <p:txBody>
          <a:bodyPr>
            <a:noAutofit/>
          </a:bodyPr>
          <a:lstStyle/>
          <a:p>
            <a:r>
              <a:rPr lang="en-US" sz="8000" dirty="0" smtClean="0"/>
              <a:t>Thank You</a:t>
            </a:r>
            <a:endParaRPr lang="en-IN"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589240"/>
            <a:ext cx="6309360" cy="457200"/>
          </a:xfrm>
        </p:spPr>
        <p:txBody>
          <a:bodyPr/>
          <a:lstStyle/>
          <a:p>
            <a:r>
              <a:rPr lang="en-US" dirty="0" smtClean="0"/>
              <a:t>General Idea Behind Multiplexing</a:t>
            </a:r>
            <a:endParaRPr lang="en-IN" dirty="0"/>
          </a:p>
        </p:txBody>
      </p:sp>
      <p:sp>
        <p:nvSpPr>
          <p:cNvPr id="4" name="Text Placeholder 3"/>
          <p:cNvSpPr>
            <a:spLocks noGrp="1"/>
          </p:cNvSpPr>
          <p:nvPr>
            <p:ph type="body" sz="half" idx="2"/>
          </p:nvPr>
        </p:nvSpPr>
        <p:spPr/>
        <p:txBody>
          <a:bodyPr/>
          <a:lstStyle/>
          <a:p>
            <a:r>
              <a:rPr lang="en-IN" dirty="0" smtClean="0"/>
              <a:t>General multiplex scheme: the ν input lines-channels are multiplexed into a single fast line. The </a:t>
            </a:r>
            <a:r>
              <a:rPr lang="en-IN" dirty="0" err="1" smtClean="0"/>
              <a:t>demultiplexer</a:t>
            </a:r>
            <a:r>
              <a:rPr lang="en-IN" dirty="0" smtClean="0"/>
              <a:t> receives the multiplexed data stream and extracts the original channels to be transferred.</a:t>
            </a:r>
            <a:endParaRPr lang="en-IN" dirty="0"/>
          </a:p>
        </p:txBody>
      </p:sp>
      <p:pic>
        <p:nvPicPr>
          <p:cNvPr id="1030" name="Picture 6" descr="File:Multipexing demultiplexing scheme en.svg"/>
          <p:cNvPicPr>
            <a:picLocks noChangeAspect="1" noChangeArrowheads="1"/>
          </p:cNvPicPr>
          <p:nvPr/>
        </p:nvPicPr>
        <p:blipFill>
          <a:blip r:embed="rId2" cstate="print"/>
          <a:srcRect/>
          <a:stretch>
            <a:fillRect/>
          </a:stretch>
        </p:blipFill>
        <p:spPr bwMode="auto">
          <a:xfrm>
            <a:off x="0" y="1268760"/>
            <a:ext cx="6228184" cy="39604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Types of Multiplexing</a:t>
            </a:r>
            <a:endParaRPr lang="en-IN" sz="4400" dirty="0"/>
          </a:p>
        </p:txBody>
      </p:sp>
      <p:sp>
        <p:nvSpPr>
          <p:cNvPr id="3" name="Content Placeholder 2"/>
          <p:cNvSpPr>
            <a:spLocks noGrp="1"/>
          </p:cNvSpPr>
          <p:nvPr>
            <p:ph sz="quarter" idx="1"/>
          </p:nvPr>
        </p:nvSpPr>
        <p:spPr/>
        <p:txBody>
          <a:bodyPr/>
          <a:lstStyle/>
          <a:p>
            <a:pPr>
              <a:lnSpc>
                <a:spcPct val="250000"/>
              </a:lnSpc>
            </a:pPr>
            <a:r>
              <a:rPr lang="en-US" dirty="0" smtClean="0"/>
              <a:t>Frequency Division Multiplexing (FDM)</a:t>
            </a:r>
          </a:p>
          <a:p>
            <a:pPr>
              <a:lnSpc>
                <a:spcPct val="250000"/>
              </a:lnSpc>
            </a:pPr>
            <a:r>
              <a:rPr lang="en-US" dirty="0" smtClean="0"/>
              <a:t>Time Division Multiplexing (TDM)</a:t>
            </a:r>
          </a:p>
          <a:p>
            <a:pPr>
              <a:lnSpc>
                <a:spcPct val="250000"/>
              </a:lnSpc>
            </a:pPr>
            <a:r>
              <a:rPr lang="en-US" dirty="0" smtClean="0"/>
              <a:t>Code Division Multiplexing (CDM)</a:t>
            </a:r>
          </a:p>
          <a:p>
            <a:pPr>
              <a:lnSpc>
                <a:spcPct val="250000"/>
              </a:lnSpc>
            </a:pPr>
            <a:r>
              <a:rPr lang="en-US" dirty="0" smtClean="0"/>
              <a:t>Wave-length Division Multiplexing (WDM)</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1107976"/>
            <a:ext cx="7920880" cy="1096888"/>
          </a:xfrm>
        </p:spPr>
        <p:txBody>
          <a:bodyPr anchor="t"/>
          <a:lstStyle/>
          <a:p>
            <a:r>
              <a:rPr lang="en-US" dirty="0" smtClean="0"/>
              <a:t>Frequency Division Multiplexing</a:t>
            </a:r>
            <a:endParaRPr lang="en-IN" dirty="0"/>
          </a:p>
        </p:txBody>
      </p:sp>
      <p:sp>
        <p:nvSpPr>
          <p:cNvPr id="3" name="Subtitle 2"/>
          <p:cNvSpPr>
            <a:spLocks noGrp="1"/>
          </p:cNvSpPr>
          <p:nvPr>
            <p:ph type="subTitle" idx="1"/>
          </p:nvPr>
        </p:nvSpPr>
        <p:spPr>
          <a:xfrm>
            <a:off x="2286000" y="2348880"/>
            <a:ext cx="6172200" cy="1800200"/>
          </a:xfrm>
        </p:spPr>
        <p:txBody>
          <a:bodyPr>
            <a:noAutofit/>
          </a:bodyPr>
          <a:lstStyle/>
          <a:p>
            <a:pPr algn="ctr"/>
            <a:r>
              <a:rPr lang="en-IN" sz="2000" b="0" i="1" dirty="0" smtClean="0"/>
              <a:t>Frequency division multiplexing </a:t>
            </a:r>
            <a:r>
              <a:rPr lang="en-IN" sz="2000" b="0" dirty="0" smtClean="0"/>
              <a:t>(FDM) means that the total bandwidth available to the system is divided into a series of non-overlapping frequency sub-bands that are then assigned to each communicating source and user pair.</a:t>
            </a:r>
            <a:endParaRPr lang="en-IN" sz="20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Frquency</a:t>
            </a:r>
            <a:r>
              <a:rPr lang="en-US" dirty="0" smtClean="0"/>
              <a:t> Division Multiplexing</a:t>
            </a:r>
            <a:endParaRPr lang="en-IN" dirty="0"/>
          </a:p>
        </p:txBody>
      </p:sp>
      <p:sp>
        <p:nvSpPr>
          <p:cNvPr id="3" name="Content Placeholder 2"/>
          <p:cNvSpPr>
            <a:spLocks noGrp="1"/>
          </p:cNvSpPr>
          <p:nvPr>
            <p:ph sz="quarter" idx="1"/>
          </p:nvPr>
        </p:nvSpPr>
        <p:spPr>
          <a:xfrm>
            <a:off x="416768" y="2204864"/>
            <a:ext cx="7467600" cy="4873752"/>
          </a:xfrm>
        </p:spPr>
        <p:txBody>
          <a:bodyPr/>
          <a:lstStyle/>
          <a:p>
            <a:r>
              <a:rPr lang="en-IN" dirty="0" smtClean="0"/>
              <a:t>Frequency-division multiplexing (FDM) is inherently an </a:t>
            </a:r>
            <a:r>
              <a:rPr lang="en-IN" dirty="0" err="1" smtClean="0"/>
              <a:t>analog</a:t>
            </a:r>
            <a:r>
              <a:rPr lang="en-IN" dirty="0" smtClean="0"/>
              <a:t> technology.</a:t>
            </a:r>
          </a:p>
          <a:p>
            <a:pPr>
              <a:buNone/>
            </a:pPr>
            <a:endParaRPr lang="en-IN" dirty="0" smtClean="0"/>
          </a:p>
          <a:p>
            <a:r>
              <a:rPr lang="en-IN" dirty="0" smtClean="0"/>
              <a:t>It achieves the combining of several digital signals into one medium by sending signals in several distinct frequency ranges over that medium.</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ile:Frequenzmultiplex001.svg"/>
          <p:cNvPicPr>
            <a:picLocks noChangeAspect="1" noChangeArrowheads="1"/>
          </p:cNvPicPr>
          <p:nvPr/>
        </p:nvPicPr>
        <p:blipFill>
          <a:blip r:embed="rId2" cstate="print"/>
          <a:srcRect/>
          <a:stretch>
            <a:fillRect/>
          </a:stretch>
        </p:blipFill>
        <p:spPr bwMode="auto">
          <a:xfrm>
            <a:off x="467543" y="332656"/>
            <a:ext cx="7883765" cy="3096344"/>
          </a:xfrm>
          <a:prstGeom prst="rect">
            <a:avLst/>
          </a:prstGeom>
          <a:noFill/>
        </p:spPr>
      </p:pic>
      <p:sp>
        <p:nvSpPr>
          <p:cNvPr id="3" name="TextBox 2"/>
          <p:cNvSpPr txBox="1"/>
          <p:nvPr/>
        </p:nvSpPr>
        <p:spPr>
          <a:xfrm>
            <a:off x="179512" y="4293096"/>
            <a:ext cx="8281434" cy="646331"/>
          </a:xfrm>
          <a:prstGeom prst="rect">
            <a:avLst/>
          </a:prstGeom>
          <a:noFill/>
        </p:spPr>
        <p:txBody>
          <a:bodyPr wrap="none" rtlCol="0">
            <a:spAutoFit/>
          </a:bodyPr>
          <a:lstStyle/>
          <a:p>
            <a:pPr algn="ctr"/>
            <a:r>
              <a:rPr lang="en-IN" dirty="0"/>
              <a:t>Frequency-division multiplexing (FDM): The spectrums of each input </a:t>
            </a:r>
            <a:r>
              <a:rPr lang="en-IN" dirty="0" smtClean="0"/>
              <a:t>signal</a:t>
            </a:r>
          </a:p>
          <a:p>
            <a:pPr algn="ctr"/>
            <a:r>
              <a:rPr lang="en-IN" dirty="0" smtClean="0"/>
              <a:t>are </a:t>
            </a:r>
            <a:r>
              <a:rPr lang="en-IN" dirty="0" err="1"/>
              <a:t>swifted</a:t>
            </a:r>
            <a:r>
              <a:rPr lang="en-IN" dirty="0"/>
              <a:t> in several distinct frequency ranges.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zone.ni.com/cms/images/devzone/ph/04937a871540.gif"/>
          <p:cNvPicPr>
            <a:picLocks noChangeAspect="1" noChangeArrowheads="1"/>
          </p:cNvPicPr>
          <p:nvPr/>
        </p:nvPicPr>
        <p:blipFill>
          <a:blip r:embed="rId2" cstate="print"/>
          <a:srcRect/>
          <a:stretch>
            <a:fillRect/>
          </a:stretch>
        </p:blipFill>
        <p:spPr bwMode="auto">
          <a:xfrm>
            <a:off x="179512" y="44624"/>
            <a:ext cx="8460432" cy="5363596"/>
          </a:xfrm>
          <a:prstGeom prst="rect">
            <a:avLst/>
          </a:prstGeom>
          <a:noFill/>
        </p:spPr>
      </p:pic>
      <p:sp>
        <p:nvSpPr>
          <p:cNvPr id="3" name="TextBox 2"/>
          <p:cNvSpPr txBox="1"/>
          <p:nvPr/>
        </p:nvSpPr>
        <p:spPr>
          <a:xfrm>
            <a:off x="107504" y="5661248"/>
            <a:ext cx="7758855" cy="523220"/>
          </a:xfrm>
          <a:prstGeom prst="rect">
            <a:avLst/>
          </a:prstGeom>
          <a:noFill/>
        </p:spPr>
        <p:txBody>
          <a:bodyPr wrap="none" rtlCol="0">
            <a:spAutoFit/>
          </a:bodyPr>
          <a:lstStyle/>
          <a:p>
            <a:pPr algn="ctr"/>
            <a:r>
              <a:rPr lang="en-IN" sz="1400" dirty="0" smtClean="0"/>
              <a:t>The figure show </a:t>
            </a:r>
            <a:r>
              <a:rPr lang="en-IN" sz="1400" dirty="0"/>
              <a:t>how this division is accomplished for a case of three sources at one end of </a:t>
            </a:r>
            <a:r>
              <a:rPr lang="en-IN" sz="1400" dirty="0" smtClean="0"/>
              <a:t>a</a:t>
            </a:r>
          </a:p>
          <a:p>
            <a:pPr algn="ctr"/>
            <a:r>
              <a:rPr lang="en-IN" sz="1400" dirty="0" smtClean="0"/>
              <a:t>system </a:t>
            </a:r>
            <a:r>
              <a:rPr lang="en-IN" sz="1400" dirty="0"/>
              <a:t>that are communicating with three separate users at the other </a:t>
            </a:r>
            <a:r>
              <a:rPr lang="en-IN" sz="1400" dirty="0" smtClean="0"/>
              <a:t>end.</a:t>
            </a:r>
            <a:endParaRPr lang="en-IN"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99464"/>
            <a:ext cx="7467600" cy="6025880"/>
          </a:xfrm>
        </p:spPr>
        <p:txBody>
          <a:bodyPr>
            <a:normAutofit fontScale="62500" lnSpcReduction="20000"/>
          </a:bodyPr>
          <a:lstStyle/>
          <a:p>
            <a:pPr>
              <a:lnSpc>
                <a:spcPct val="220000"/>
              </a:lnSpc>
            </a:pPr>
            <a:r>
              <a:rPr lang="en-IN" dirty="0" smtClean="0"/>
              <a:t>The main </a:t>
            </a:r>
            <a:r>
              <a:rPr lang="en-IN" b="1" dirty="0" smtClean="0"/>
              <a:t>advantage</a:t>
            </a:r>
            <a:r>
              <a:rPr lang="en-IN" dirty="0" smtClean="0"/>
              <a:t> is that unlike TDM, FDM is not sensitive to propagation delays.</a:t>
            </a:r>
          </a:p>
          <a:p>
            <a:pPr>
              <a:lnSpc>
                <a:spcPct val="220000"/>
              </a:lnSpc>
            </a:pPr>
            <a:r>
              <a:rPr lang="en-IN" dirty="0" smtClean="0"/>
              <a:t>Channel equalization techniques needed for FDM systems are therefore not as complex as those for TDM systems. </a:t>
            </a:r>
          </a:p>
          <a:p>
            <a:pPr>
              <a:lnSpc>
                <a:spcPct val="220000"/>
              </a:lnSpc>
            </a:pPr>
            <a:r>
              <a:rPr lang="en-IN" b="1" dirty="0" smtClean="0"/>
              <a:t>Disadvantages</a:t>
            </a:r>
            <a:r>
              <a:rPr lang="en-IN" dirty="0" smtClean="0"/>
              <a:t> of FDM include the need for </a:t>
            </a:r>
            <a:r>
              <a:rPr lang="en-IN" dirty="0" err="1" smtClean="0"/>
              <a:t>bandpass</a:t>
            </a:r>
            <a:r>
              <a:rPr lang="en-IN" dirty="0" smtClean="0"/>
              <a:t> filters, which are relatively expensive &amp; complicated to construct and design.</a:t>
            </a:r>
          </a:p>
          <a:p>
            <a:pPr>
              <a:lnSpc>
                <a:spcPct val="220000"/>
              </a:lnSpc>
            </a:pPr>
            <a:r>
              <a:rPr lang="en-IN" dirty="0" smtClean="0"/>
              <a:t>Another disadvantage of FDM is that in many practical communication systems, the power amplifier in the transmitter has nonlinear characteristics (linear amplifiers are more complex to build), and nonlinear amplification leads to the creation of out-of-band spectral components that may interfere with other FDM channels. Thus, it is necessary to use more complex linear amplifiers in FDM systems.</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TotalTime>
  <Words>479</Words>
  <Application>Microsoft Office PowerPoint</Application>
  <PresentationFormat>On-screen Show (4:3)</PresentationFormat>
  <Paragraphs>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Multiplexing (Muxing)</vt:lpstr>
      <vt:lpstr>Slide 2</vt:lpstr>
      <vt:lpstr>General Idea Behind Multiplexing</vt:lpstr>
      <vt:lpstr>Types of Multiplexing</vt:lpstr>
      <vt:lpstr>Frequency Division Multiplexing</vt:lpstr>
      <vt:lpstr>Frquency Division Multiplexing</vt:lpstr>
      <vt:lpstr>Slide 7</vt:lpstr>
      <vt:lpstr>Slide 8</vt:lpstr>
      <vt:lpstr>Slide 9</vt:lpstr>
      <vt:lpstr>Time Division Multiplexing</vt:lpstr>
      <vt:lpstr>Slide 11</vt:lpstr>
      <vt:lpstr>Slide 12</vt:lpstr>
      <vt:lpstr>Slide 13</vt:lpstr>
      <vt:lpstr>Applications &amp; Examples</vt:lpstr>
      <vt:lpstr>Code Division Multiplexing</vt:lpstr>
      <vt:lpstr>Slide 16</vt:lpstr>
      <vt:lpstr>Slide 17</vt:lpstr>
      <vt:lpstr>Slide 18</vt:lpstr>
      <vt:lpstr>Uses of CDM</vt:lpstr>
      <vt:lpstr>Wave-Length Division Multiplexing</vt:lpstr>
      <vt:lpstr>Slide 21</vt:lpstr>
      <vt:lpstr>Slide 22</vt:lpstr>
      <vt:lpstr>Slide 23</vt:lpstr>
      <vt:lpstr>Reference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Multiplexing (Muxing)</dc:title>
  <dc:creator>Shashank Tiwari</dc:creator>
  <cp:lastModifiedBy>Shashank Tiwari</cp:lastModifiedBy>
  <cp:revision>45</cp:revision>
  <dcterms:created xsi:type="dcterms:W3CDTF">2012-03-27T14:29:26Z</dcterms:created>
  <dcterms:modified xsi:type="dcterms:W3CDTF">2012-03-27T17:52:32Z</dcterms:modified>
</cp:coreProperties>
</file>