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4"/>
  </p:notesMasterIdLst>
  <p:sldIdLst>
    <p:sldId id="256" r:id="rId2"/>
    <p:sldId id="257" r:id="rId3"/>
    <p:sldId id="258" r:id="rId4"/>
    <p:sldId id="259" r:id="rId5"/>
    <p:sldId id="260" r:id="rId6"/>
    <p:sldId id="263" r:id="rId7"/>
    <p:sldId id="261" r:id="rId8"/>
    <p:sldId id="262" r:id="rId9"/>
    <p:sldId id="264" r:id="rId10"/>
    <p:sldId id="265" r:id="rId11"/>
    <p:sldId id="266" r:id="rId12"/>
    <p:sldId id="272" r:id="rId13"/>
    <p:sldId id="267" r:id="rId14"/>
    <p:sldId id="268" r:id="rId15"/>
    <p:sldId id="269" r:id="rId16"/>
    <p:sldId id="270" r:id="rId17"/>
    <p:sldId id="271" r:id="rId18"/>
    <p:sldId id="273" r:id="rId19"/>
    <p:sldId id="274" r:id="rId20"/>
    <p:sldId id="275" r:id="rId21"/>
    <p:sldId id="276" r:id="rId22"/>
    <p:sldId id="279" r:id="rId23"/>
    <p:sldId id="277" r:id="rId24"/>
    <p:sldId id="278" r:id="rId25"/>
    <p:sldId id="280" r:id="rId26"/>
    <p:sldId id="281" r:id="rId27"/>
    <p:sldId id="282" r:id="rId28"/>
    <p:sldId id="283" r:id="rId29"/>
    <p:sldId id="284" r:id="rId30"/>
    <p:sldId id="285" r:id="rId31"/>
    <p:sldId id="286" r:id="rId32"/>
    <p:sldId id="290" r:id="rId33"/>
    <p:sldId id="291" r:id="rId34"/>
    <p:sldId id="292" r:id="rId35"/>
    <p:sldId id="293" r:id="rId36"/>
    <p:sldId id="294" r:id="rId37"/>
    <p:sldId id="295" r:id="rId38"/>
    <p:sldId id="298" r:id="rId39"/>
    <p:sldId id="299" r:id="rId40"/>
    <p:sldId id="300" r:id="rId41"/>
    <p:sldId id="301" r:id="rId42"/>
    <p:sldId id="302" r:id="rId43"/>
    <p:sldId id="303" r:id="rId44"/>
    <p:sldId id="304" r:id="rId45"/>
    <p:sldId id="305" r:id="rId46"/>
    <p:sldId id="309" r:id="rId47"/>
    <p:sldId id="310" r:id="rId48"/>
    <p:sldId id="311" r:id="rId49"/>
    <p:sldId id="312" r:id="rId50"/>
    <p:sldId id="313" r:id="rId51"/>
    <p:sldId id="314" r:id="rId52"/>
    <p:sldId id="315"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5" Type="http://schemas.openxmlformats.org/officeDocument/2006/relationships/image" Target="../media/image17.wmf"/><Relationship Id="rId4" Type="http://schemas.openxmlformats.org/officeDocument/2006/relationships/image" Target="../media/image1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13.wmf"/><Relationship Id="rId5" Type="http://schemas.openxmlformats.org/officeDocument/2006/relationships/image" Target="../media/image17.wmf"/><Relationship Id="rId4"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7.wmf"/><Relationship Id="rId7" Type="http://schemas.openxmlformats.org/officeDocument/2006/relationships/image" Target="../media/image29.wmf"/><Relationship Id="rId2" Type="http://schemas.openxmlformats.org/officeDocument/2006/relationships/image" Target="../media/image26.wmf"/><Relationship Id="rId1" Type="http://schemas.openxmlformats.org/officeDocument/2006/relationships/image" Target="../media/image13.wmf"/><Relationship Id="rId6" Type="http://schemas.openxmlformats.org/officeDocument/2006/relationships/image" Target="../media/image28.wmf"/><Relationship Id="rId5" Type="http://schemas.openxmlformats.org/officeDocument/2006/relationships/image" Target="../media/image17.wmf"/><Relationship Id="rId4"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40.wmf"/><Relationship Id="rId3" Type="http://schemas.openxmlformats.org/officeDocument/2006/relationships/image" Target="../media/image35.wmf"/><Relationship Id="rId7" Type="http://schemas.openxmlformats.org/officeDocument/2006/relationships/image" Target="../media/image39.wmf"/><Relationship Id="rId2" Type="http://schemas.openxmlformats.org/officeDocument/2006/relationships/image" Target="../media/image34.wmf"/><Relationship Id="rId1" Type="http://schemas.openxmlformats.org/officeDocument/2006/relationships/image" Target="../media/image33.wmf"/><Relationship Id="rId6" Type="http://schemas.openxmlformats.org/officeDocument/2006/relationships/image" Target="../media/image38.wmf"/><Relationship Id="rId5" Type="http://schemas.openxmlformats.org/officeDocument/2006/relationships/image" Target="../media/image37.wmf"/><Relationship Id="rId4" Type="http://schemas.openxmlformats.org/officeDocument/2006/relationships/image" Target="../media/image36.wmf"/><Relationship Id="rId9" Type="http://schemas.openxmlformats.org/officeDocument/2006/relationships/image" Target="../media/image4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4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26EFAF-75C1-460C-A275-E95B5744B973}" type="datetimeFigureOut">
              <a:rPr lang="en-US" smtClean="0"/>
              <a:t>3/27/2012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274165-51D3-429E-B94A-70D7D1C2AA3B}"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83245F-8DBE-433D-9DEC-59CE8A29CAE9}" type="slidenum">
              <a:rPr lang="en-US"/>
              <a:pPr/>
              <a:t>26</a:t>
            </a:fld>
            <a:endParaRPr lang="en-US"/>
          </a:p>
        </p:txBody>
      </p:sp>
      <p:sp>
        <p:nvSpPr>
          <p:cNvPr id="57346" name="Rectangle 2"/>
          <p:cNvSpPr>
            <a:spLocks noRo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5B8552-5167-4030-AAA4-8A13D2D86CCD}" type="slidenum">
              <a:rPr lang="en-US"/>
              <a:pPr/>
              <a:t>35</a:t>
            </a:fld>
            <a:endParaRPr lang="en-US"/>
          </a:p>
        </p:txBody>
      </p:sp>
      <p:sp>
        <p:nvSpPr>
          <p:cNvPr id="13314" name="Rectangle 2"/>
          <p:cNvSpPr>
            <a:spLocks noRo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3CD751-03CD-4C87-9D8F-C97CB7DE2838}" type="slidenum">
              <a:rPr lang="en-US"/>
              <a:pPr/>
              <a:t>36</a:t>
            </a:fld>
            <a:endParaRPr lang="en-US"/>
          </a:p>
        </p:txBody>
      </p:sp>
      <p:sp>
        <p:nvSpPr>
          <p:cNvPr id="44034" name="Rectangle 2"/>
          <p:cNvSpPr>
            <a:spLocks noRo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68585B-4050-40CA-9DBD-DBBFB0EF86DB}" type="slidenum">
              <a:rPr lang="en-US"/>
              <a:pPr/>
              <a:t>37</a:t>
            </a:fld>
            <a:endParaRPr lang="en-US"/>
          </a:p>
        </p:txBody>
      </p:sp>
      <p:sp>
        <p:nvSpPr>
          <p:cNvPr id="46082" name="Rectangle 2"/>
          <p:cNvSpPr>
            <a:spLocks noRo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574F21-3FE7-43BC-820E-81B621FD0B49}" type="slidenum">
              <a:rPr lang="en-US"/>
              <a:pPr/>
              <a:t>38</a:t>
            </a:fld>
            <a:endParaRPr lang="en-US"/>
          </a:p>
        </p:txBody>
      </p:sp>
      <p:sp>
        <p:nvSpPr>
          <p:cNvPr id="15362" name="Rectangle 2"/>
          <p:cNvSpPr>
            <a:spLocks noRo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ED08C2-C053-45EC-BD4C-25E1F29D4CE7}" type="slidenum">
              <a:rPr lang="en-US"/>
              <a:pPr/>
              <a:t>39</a:t>
            </a:fld>
            <a:endParaRPr lang="en-US"/>
          </a:p>
        </p:txBody>
      </p:sp>
      <p:sp>
        <p:nvSpPr>
          <p:cNvPr id="17410" name="Rectangle 2"/>
          <p:cNvSpPr>
            <a:spLocks noRo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F2D3FF-DA26-48E2-97BD-AA71651615B7}" type="slidenum">
              <a:rPr lang="en-US"/>
              <a:pPr/>
              <a:t>40</a:t>
            </a:fld>
            <a:endParaRPr lang="en-US"/>
          </a:p>
        </p:txBody>
      </p:sp>
      <p:sp>
        <p:nvSpPr>
          <p:cNvPr id="52226" name="Rectangle 2"/>
          <p:cNvSpPr>
            <a:spLocks noRo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C8FE61-FEFB-4F73-92C1-C31DE35407C9}" type="slidenum">
              <a:rPr lang="en-US"/>
              <a:pPr/>
              <a:t>41</a:t>
            </a:fld>
            <a:endParaRPr lang="en-US"/>
          </a:p>
        </p:txBody>
      </p:sp>
      <p:sp>
        <p:nvSpPr>
          <p:cNvPr id="63490" name="Rectangle 2"/>
          <p:cNvSpPr>
            <a:spLocks noRo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F38F22-9C0F-407D-B779-58926F168D4B}" type="slidenum">
              <a:rPr lang="en-US"/>
              <a:pPr/>
              <a:t>42</a:t>
            </a:fld>
            <a:endParaRPr lang="en-US"/>
          </a:p>
        </p:txBody>
      </p:sp>
      <p:sp>
        <p:nvSpPr>
          <p:cNvPr id="65538" name="Rectangle 2"/>
          <p:cNvSpPr>
            <a:spLocks noRo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29A630-4892-4A5B-89B9-63D06A134C48}" type="slidenum">
              <a:rPr lang="en-US"/>
              <a:pPr/>
              <a:t>43</a:t>
            </a:fld>
            <a:endParaRPr lang="en-US"/>
          </a:p>
        </p:txBody>
      </p:sp>
      <p:sp>
        <p:nvSpPr>
          <p:cNvPr id="86018" name="Rectangle 2"/>
          <p:cNvSpPr>
            <a:spLocks noRo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0F39C5-2642-4295-A90A-D5FF469878EF}" type="slidenum">
              <a:rPr lang="en-US"/>
              <a:pPr/>
              <a:t>44</a:t>
            </a:fld>
            <a:endParaRPr lang="en-US"/>
          </a:p>
        </p:txBody>
      </p:sp>
      <p:sp>
        <p:nvSpPr>
          <p:cNvPr id="67586" name="Rectangle 2"/>
          <p:cNvSpPr>
            <a:spLocks noRo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FC7B91-359A-4C05-9EAE-24A610B07718}" type="slidenum">
              <a:rPr lang="en-US"/>
              <a:pPr/>
              <a:t>27</a:t>
            </a:fld>
            <a:endParaRPr lang="en-US"/>
          </a:p>
        </p:txBody>
      </p:sp>
      <p:sp>
        <p:nvSpPr>
          <p:cNvPr id="5122" name="Rectangle 2"/>
          <p:cNvSpPr>
            <a:spLocks noRo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ECDE35-8ABC-4172-8702-B3B3CC290581}" type="slidenum">
              <a:rPr lang="en-US"/>
              <a:pPr/>
              <a:t>45</a:t>
            </a:fld>
            <a:endParaRPr lang="en-US"/>
          </a:p>
        </p:txBody>
      </p:sp>
      <p:sp>
        <p:nvSpPr>
          <p:cNvPr id="88066" name="Rectangle 2"/>
          <p:cNvSpPr>
            <a:spLocks noRo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246B50-2AD8-4E7D-806C-E8C64C78BCD3}" type="slidenum">
              <a:rPr lang="en-US"/>
              <a:pPr/>
              <a:t>46</a:t>
            </a:fld>
            <a:endParaRPr lang="en-US"/>
          </a:p>
        </p:txBody>
      </p:sp>
      <p:sp>
        <p:nvSpPr>
          <p:cNvPr id="92162" name="Rectangle 2"/>
          <p:cNvSpPr>
            <a:spLocks noRo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4990D2-D4C1-40A8-AA65-D27E35384396}" type="slidenum">
              <a:rPr lang="en-US"/>
              <a:pPr/>
              <a:t>47</a:t>
            </a:fld>
            <a:endParaRPr lang="en-US"/>
          </a:p>
        </p:txBody>
      </p:sp>
      <p:sp>
        <p:nvSpPr>
          <p:cNvPr id="94210" name="Rectangle 2"/>
          <p:cNvSpPr>
            <a:spLocks noRo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91FB06-F014-44D9-B5DC-584CAC1AA45D}" type="slidenum">
              <a:rPr lang="en-US"/>
              <a:pPr/>
              <a:t>48</a:t>
            </a:fld>
            <a:endParaRPr lang="en-US"/>
          </a:p>
        </p:txBody>
      </p:sp>
      <p:sp>
        <p:nvSpPr>
          <p:cNvPr id="96258" name="Rectangle 2"/>
          <p:cNvSpPr>
            <a:spLocks noRo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584B0C-A9F2-4D89-95C0-029B999D0963}" type="slidenum">
              <a:rPr lang="en-US"/>
              <a:pPr/>
              <a:t>49</a:t>
            </a:fld>
            <a:endParaRPr lang="en-US"/>
          </a:p>
        </p:txBody>
      </p:sp>
      <p:sp>
        <p:nvSpPr>
          <p:cNvPr id="23554" name="Rectangle 2"/>
          <p:cNvSpPr>
            <a:spLocks noRo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CF4EFA-AA37-4A67-9EB6-95D947B44558}" type="slidenum">
              <a:rPr lang="en-US"/>
              <a:pPr/>
              <a:t>28</a:t>
            </a:fld>
            <a:endParaRPr lang="en-US"/>
          </a:p>
        </p:txBody>
      </p:sp>
      <p:sp>
        <p:nvSpPr>
          <p:cNvPr id="25602" name="Rectangle 2"/>
          <p:cNvSpPr>
            <a:spLocks noRo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957DC7-0B5F-4BC4-BCFB-2C2360072BD2}" type="slidenum">
              <a:rPr lang="en-US"/>
              <a:pPr/>
              <a:t>29</a:t>
            </a:fld>
            <a:endParaRPr lang="en-US"/>
          </a:p>
        </p:txBody>
      </p:sp>
      <p:sp>
        <p:nvSpPr>
          <p:cNvPr id="9218" name="Rectangle 2"/>
          <p:cNvSpPr>
            <a:spLocks noRo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F673A9-2E39-4A1D-B16C-69B410FE6B2D}" type="slidenum">
              <a:rPr lang="en-US"/>
              <a:pPr/>
              <a:t>30</a:t>
            </a:fld>
            <a:endParaRPr lang="en-US"/>
          </a:p>
        </p:txBody>
      </p:sp>
      <p:sp>
        <p:nvSpPr>
          <p:cNvPr id="59394" name="Rectangle 2"/>
          <p:cNvSpPr>
            <a:spLocks noRo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351E73-5256-4C5F-A8FA-D6E4FB342DE8}" type="slidenum">
              <a:rPr lang="en-US"/>
              <a:pPr/>
              <a:t>31</a:t>
            </a:fld>
            <a:endParaRPr lang="en-US"/>
          </a:p>
        </p:txBody>
      </p:sp>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B42C70-6B64-4590-B43D-EB4EDBF43BA1}" type="slidenum">
              <a:rPr lang="en-US"/>
              <a:pPr/>
              <a:t>32</a:t>
            </a:fld>
            <a:endParaRPr lang="en-US"/>
          </a:p>
        </p:txBody>
      </p:sp>
      <p:sp>
        <p:nvSpPr>
          <p:cNvPr id="39938" name="Rectangle 2"/>
          <p:cNvSpPr>
            <a:spLocks noRo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D56616-E705-4C01-ADD0-688D898294D9}" type="slidenum">
              <a:rPr lang="en-US"/>
              <a:pPr/>
              <a:t>33</a:t>
            </a:fld>
            <a:endParaRPr lang="en-US"/>
          </a:p>
        </p:txBody>
      </p:sp>
      <p:sp>
        <p:nvSpPr>
          <p:cNvPr id="11266" name="Rectangle 2"/>
          <p:cNvSpPr>
            <a:spLocks noRo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A91A6A-C6CD-485B-9E9B-C24A2ABC6A7F}" type="slidenum">
              <a:rPr lang="en-US"/>
              <a:pPr/>
              <a:t>34</a:t>
            </a:fld>
            <a:endParaRPr lang="en-US"/>
          </a:p>
        </p:txBody>
      </p:sp>
      <p:sp>
        <p:nvSpPr>
          <p:cNvPr id="41986" name="Rectangle 2"/>
          <p:cNvSpPr>
            <a:spLocks noRo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41755A2C-29E8-4D7F-9EF4-4AA52CD0F2BA}" type="datetime1">
              <a:rPr lang="en-US" smtClean="0"/>
              <a:t>3/27/2012</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0835D3F1-942D-493A-9267-AC334D10B35A}"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CDC0C4B-09B3-4E05-AB01-EC81929F74E9}" type="datetime1">
              <a:rPr lang="en-US" smtClean="0"/>
              <a:t>3/27/2012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835D3F1-942D-493A-9267-AC334D10B35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2B7E2F3-81D2-4D06-A578-7B7BA88BCF49}" type="datetime1">
              <a:rPr lang="en-US" smtClean="0"/>
              <a:t>3/27/2012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835D3F1-942D-493A-9267-AC334D10B35A}"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821BFB18-8DF0-460D-A862-A7DE1FD7B4B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1FD3DDD-B202-416F-ABA9-CE3DD203D380}" type="datetime1">
              <a:rPr lang="en-US" smtClean="0"/>
              <a:t>3/27/2012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835D3F1-942D-493A-9267-AC334D10B35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996BAC2-BF5F-4CDD-9738-301F3CEC728B}" type="datetime1">
              <a:rPr lang="en-US" smtClean="0"/>
              <a:t>3/27/2012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835D3F1-942D-493A-9267-AC334D10B35A}"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F3FC571-C3D0-475C-B76D-89275A2DD217}" type="datetime1">
              <a:rPr lang="en-US" smtClean="0"/>
              <a:t>3/27/2012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835D3F1-942D-493A-9267-AC334D10B35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A2651F8-A69E-4641-9E1B-96E52DEC4B80}" type="datetime1">
              <a:rPr lang="en-US" smtClean="0"/>
              <a:t>3/27/2012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835D3F1-942D-493A-9267-AC334D10B35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FB957B7-9374-458C-9769-C8B3FB369054}" type="datetime1">
              <a:rPr lang="en-US" smtClean="0"/>
              <a:t>3/27/2012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835D3F1-942D-493A-9267-AC334D10B35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25C1225B-7455-494F-8D53-C884BF815395}" type="datetime1">
              <a:rPr lang="en-US" smtClean="0"/>
              <a:t>3/27/2012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835D3F1-942D-493A-9267-AC334D10B35A}"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903CB47-32B3-41A4-9F06-5A21EB042AA3}" type="datetime1">
              <a:rPr lang="en-US" smtClean="0"/>
              <a:t>3/27/2012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835D3F1-942D-493A-9267-AC334D10B35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755325D1-1AF0-4831-8291-3195D1CC0BFD}" type="datetime1">
              <a:rPr lang="en-US" smtClean="0"/>
              <a:t>3/27/2012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835D3F1-942D-493A-9267-AC334D10B35A}"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E4866F5-73BF-44F7-A52F-BCA86B679A83}" type="datetime1">
              <a:rPr lang="en-US" smtClean="0"/>
              <a:t>3/27/2012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835D3F1-942D-493A-9267-AC334D10B35A}"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hyperlink" Target="http://en.wikipedia.org/wiki/Digital_signal_processor" TargetMode="External"/><Relationship Id="rId13" Type="http://schemas.openxmlformats.org/officeDocument/2006/relationships/hyperlink" Target="http://en.wikipedia.org/wiki/Analog-to-digital_converter" TargetMode="External"/><Relationship Id="rId3" Type="http://schemas.openxmlformats.org/officeDocument/2006/relationships/image" Target="../media/image6.png"/><Relationship Id="rId7" Type="http://schemas.openxmlformats.org/officeDocument/2006/relationships/hyperlink" Target="http://en.wikipedia.org/wiki/Nibble" TargetMode="External"/><Relationship Id="rId12" Type="http://schemas.openxmlformats.org/officeDocument/2006/relationships/hyperlink" Target="http://en.wikipedia.org/wiki/Integrated_circuit" TargetMode="External"/><Relationship Id="rId2" Type="http://schemas.openxmlformats.org/officeDocument/2006/relationships/hyperlink" Target="http://en.wikipedia.org/wiki/File:Pcm.svg" TargetMode="External"/><Relationship Id="rId1" Type="http://schemas.openxmlformats.org/officeDocument/2006/relationships/slideLayout" Target="../slideLayouts/slideLayout7.xml"/><Relationship Id="rId6" Type="http://schemas.openxmlformats.org/officeDocument/2006/relationships/hyperlink" Target="http://en.wikipedia.org/wiki/Binary_numeral_system" TargetMode="External"/><Relationship Id="rId11" Type="http://schemas.openxmlformats.org/officeDocument/2006/relationships/hyperlink" Target="http://en.wikipedia.org/wiki/Time-division_multiplexing" TargetMode="External"/><Relationship Id="rId5" Type="http://schemas.openxmlformats.org/officeDocument/2006/relationships/hyperlink" Target="http://en.wikipedia.org/wiki/X-axis" TargetMode="External"/><Relationship Id="rId10" Type="http://schemas.openxmlformats.org/officeDocument/2006/relationships/hyperlink" Target="http://en.wikipedia.org/wiki/Data_stream" TargetMode="External"/><Relationship Id="rId4" Type="http://schemas.openxmlformats.org/officeDocument/2006/relationships/hyperlink" Target="http://en.wikipedia.org/wiki/Sine_wave" TargetMode="External"/><Relationship Id="rId9" Type="http://schemas.openxmlformats.org/officeDocument/2006/relationships/hyperlink" Target="http://en.wikipedia.org/wiki/Multiplexing"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en.wikipedia.org/wiki/Electric_current" TargetMode="External"/><Relationship Id="rId3" Type="http://schemas.openxmlformats.org/officeDocument/2006/relationships/hyperlink" Target="http://en.wikipedia.org/wiki/Nyquist_frequency" TargetMode="External"/><Relationship Id="rId7" Type="http://schemas.openxmlformats.org/officeDocument/2006/relationships/hyperlink" Target="http://en.wikipedia.org/wiki/Voltage" TargetMode="External"/><Relationship Id="rId2" Type="http://schemas.openxmlformats.org/officeDocument/2006/relationships/hyperlink" Target="http://en.wikipedia.org/wiki/Aliasing" TargetMode="External"/><Relationship Id="rId1" Type="http://schemas.openxmlformats.org/officeDocument/2006/relationships/slideLayout" Target="../slideLayouts/slideLayout7.xml"/><Relationship Id="rId6" Type="http://schemas.openxmlformats.org/officeDocument/2006/relationships/hyperlink" Target="http://en.wikipedia.org/wiki/Digital-to-analog_converter" TargetMode="External"/><Relationship Id="rId5" Type="http://schemas.openxmlformats.org/officeDocument/2006/relationships/hyperlink" Target="http://en.wikipedia.org/wiki/Sampling_theorem" TargetMode="External"/><Relationship Id="rId4" Type="http://schemas.openxmlformats.org/officeDocument/2006/relationships/hyperlink" Target="http://en.wikipedia.org/wiki/Pulse-code_modulation"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en.wikipedia.org/wiki/Pulse-code_modulation" TargetMode="External"/><Relationship Id="rId2" Type="http://schemas.openxmlformats.org/officeDocument/2006/relationships/hyperlink" Target="http://en.wikipedia.org/wiki/Quantization_error" TargetMode="External"/><Relationship Id="rId1" Type="http://schemas.openxmlformats.org/officeDocument/2006/relationships/slideLayout" Target="../slideLayouts/slideLayout7.xml"/><Relationship Id="rId5" Type="http://schemas.openxmlformats.org/officeDocument/2006/relationships/hyperlink" Target="http://en.wikipedia.org/wiki/Nyquist_frequency" TargetMode="External"/><Relationship Id="rId4" Type="http://schemas.openxmlformats.org/officeDocument/2006/relationships/hyperlink" Target="http://en.wikipedia.org/wiki/Sampling_theorem"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4.xml"/><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oleObject" Target="../embeddings/oleObject6.bin"/></Relationships>
</file>

<file path=ppt/slides/_rels/slide3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1.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notesSlide" Target="../notesSlides/notesSlide10.xml"/><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3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oleObject" Target="../embeddings/oleObject16.bin"/><Relationship Id="rId13" Type="http://schemas.openxmlformats.org/officeDocument/2006/relationships/oleObject" Target="../embeddings/oleObject21.bin"/><Relationship Id="rId3" Type="http://schemas.openxmlformats.org/officeDocument/2006/relationships/notesSlide" Target="../notesSlides/notesSlide14.xml"/><Relationship Id="rId7" Type="http://schemas.openxmlformats.org/officeDocument/2006/relationships/oleObject" Target="../embeddings/oleObject15.bin"/><Relationship Id="rId12"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4.bin"/><Relationship Id="rId11" Type="http://schemas.openxmlformats.org/officeDocument/2006/relationships/oleObject" Target="../embeddings/oleObject19.bin"/><Relationship Id="rId5" Type="http://schemas.openxmlformats.org/officeDocument/2006/relationships/oleObject" Target="../embeddings/oleObject13.bin"/><Relationship Id="rId10" Type="http://schemas.openxmlformats.org/officeDocument/2006/relationships/oleObject" Target="../embeddings/oleObject18.bin"/><Relationship Id="rId4" Type="http://schemas.openxmlformats.org/officeDocument/2006/relationships/oleObject" Target="../embeddings/oleObject12.bin"/><Relationship Id="rId9" Type="http://schemas.openxmlformats.org/officeDocument/2006/relationships/oleObject" Target="../embeddings/oleObject17.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8" Type="http://schemas.openxmlformats.org/officeDocument/2006/relationships/oleObject" Target="../embeddings/oleObject26.bin"/><Relationship Id="rId3" Type="http://schemas.openxmlformats.org/officeDocument/2006/relationships/notesSlide" Target="../notesSlides/notesSlide18.xml"/><Relationship Id="rId7" Type="http://schemas.openxmlformats.org/officeDocument/2006/relationships/oleObject" Target="../embeddings/oleObject25.bin"/><Relationship Id="rId12"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24.bin"/><Relationship Id="rId11" Type="http://schemas.openxmlformats.org/officeDocument/2006/relationships/oleObject" Target="../embeddings/oleObject29.bin"/><Relationship Id="rId5" Type="http://schemas.openxmlformats.org/officeDocument/2006/relationships/oleObject" Target="../embeddings/oleObject23.bin"/><Relationship Id="rId10" Type="http://schemas.openxmlformats.org/officeDocument/2006/relationships/oleObject" Target="../embeddings/oleObject28.bin"/><Relationship Id="rId4" Type="http://schemas.openxmlformats.org/officeDocument/2006/relationships/oleObject" Target="../embeddings/oleObject22.bin"/><Relationship Id="rId9" Type="http://schemas.openxmlformats.org/officeDocument/2006/relationships/oleObject" Target="../embeddings/oleObject27.bin"/></Relationships>
</file>

<file path=ppt/slides/_rels/slide44.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20.xml"/><Relationship Id="rId1" Type="http://schemas.openxmlformats.org/officeDocument/2006/relationships/slideLayout" Target="../slideLayouts/slideLayout7.xml"/><Relationship Id="rId5" Type="http://schemas.openxmlformats.org/officeDocument/2006/relationships/image" Target="../media/image44.png"/><Relationship Id="rId4" Type="http://schemas.openxmlformats.org/officeDocument/2006/relationships/image" Target="../media/image43.png"/></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31.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00200" y="1905000"/>
            <a:ext cx="6248400" cy="2895600"/>
          </a:xfrm>
        </p:spPr>
        <p:style>
          <a:lnRef idx="0">
            <a:schemeClr val="accent1"/>
          </a:lnRef>
          <a:fillRef idx="1003">
            <a:schemeClr val="lt2"/>
          </a:fillRef>
          <a:effectRef idx="3">
            <a:schemeClr val="accent1"/>
          </a:effectRef>
          <a:fontRef idx="minor">
            <a:schemeClr val="lt1"/>
          </a:fontRef>
        </p:style>
        <p:txBody>
          <a:bodyPr>
            <a:normAutofit/>
          </a:bodyPr>
          <a:lstStyle/>
          <a:p>
            <a:pPr algn="ctr"/>
            <a:r>
              <a:rPr lang="en-US" sz="4800" b="1" dirty="0" smtClean="0"/>
              <a:t>Modulation Techniques</a:t>
            </a:r>
            <a:endParaRPr lang="en-US" sz="4800" b="1" dirty="0"/>
          </a:p>
        </p:txBody>
      </p:sp>
      <p:sp>
        <p:nvSpPr>
          <p:cNvPr id="6" name="Slide Number Placeholder 5"/>
          <p:cNvSpPr>
            <a:spLocks noGrp="1"/>
          </p:cNvSpPr>
          <p:nvPr>
            <p:ph type="sldNum" sz="quarter" idx="12"/>
          </p:nvPr>
        </p:nvSpPr>
        <p:spPr/>
        <p:txBody>
          <a:bodyPr/>
          <a:lstStyle/>
          <a:p>
            <a:fld id="{0835D3F1-942D-493A-9267-AC334D10B35A}" type="slidenum">
              <a:rPr lang="en-US" smtClean="0"/>
              <a:t>1</a:t>
            </a:fld>
            <a:endParaRPr lang="en-US"/>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835D3F1-942D-493A-9267-AC334D10B35A}" type="slidenum">
              <a:rPr lang="en-US" smtClean="0"/>
              <a:t>10</a:t>
            </a:fld>
            <a:endParaRPr lang="en-US"/>
          </a:p>
        </p:txBody>
      </p:sp>
      <p:sp>
        <p:nvSpPr>
          <p:cNvPr id="3" name="TextBox 2"/>
          <p:cNvSpPr txBox="1"/>
          <p:nvPr/>
        </p:nvSpPr>
        <p:spPr>
          <a:xfrm>
            <a:off x="1219200" y="533400"/>
            <a:ext cx="7162800" cy="646331"/>
          </a:xfrm>
          <a:prstGeom prst="rect">
            <a:avLst/>
          </a:prstGeom>
          <a:noFill/>
        </p:spPr>
        <p:txBody>
          <a:bodyPr wrap="square" rtlCol="0">
            <a:spAutoFit/>
          </a:bodyPr>
          <a:lstStyle/>
          <a:p>
            <a:r>
              <a:rPr lang="en-US" b="1" baseline="0" dirty="0" smtClean="0"/>
              <a:t>Recovery of a sampled sine wave for different sampling rates</a:t>
            </a:r>
          </a:p>
          <a:p>
            <a:endParaRPr lang="en-US" dirty="0"/>
          </a:p>
        </p:txBody>
      </p:sp>
      <p:sp>
        <p:nvSpPr>
          <p:cNvPr id="4" name="TextBox 3"/>
          <p:cNvSpPr txBox="1"/>
          <p:nvPr/>
        </p:nvSpPr>
        <p:spPr>
          <a:xfrm>
            <a:off x="2514600" y="1676400"/>
            <a:ext cx="6172200" cy="369332"/>
          </a:xfrm>
          <a:prstGeom prst="rect">
            <a:avLst/>
          </a:prstGeom>
          <a:noFill/>
        </p:spPr>
        <p:txBody>
          <a:bodyPr wrap="square" rtlCol="0">
            <a:spAutoFit/>
          </a:bodyPr>
          <a:lstStyle/>
          <a:p>
            <a:endParaRPr lang="en-US" dirty="0"/>
          </a:p>
        </p:txBody>
      </p:sp>
      <p:pic>
        <p:nvPicPr>
          <p:cNvPr id="5" name="Picture 6"/>
          <p:cNvPicPr>
            <a:picLocks noChangeAspect="1" noChangeArrowheads="1"/>
          </p:cNvPicPr>
          <p:nvPr/>
        </p:nvPicPr>
        <p:blipFill>
          <a:blip r:embed="rId2" cstate="print"/>
          <a:srcRect/>
          <a:stretch>
            <a:fillRect/>
          </a:stretch>
        </p:blipFill>
        <p:spPr bwMode="auto">
          <a:xfrm>
            <a:off x="1371600" y="1447800"/>
            <a:ext cx="7321550" cy="5257800"/>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835D3F1-942D-493A-9267-AC334D10B35A}" type="slidenum">
              <a:rPr lang="en-US" smtClean="0"/>
              <a:t>11</a:t>
            </a:fld>
            <a:endParaRPr lang="en-US"/>
          </a:p>
        </p:txBody>
      </p:sp>
      <p:sp>
        <p:nvSpPr>
          <p:cNvPr id="7" name="TextBox 6"/>
          <p:cNvSpPr txBox="1"/>
          <p:nvPr/>
        </p:nvSpPr>
        <p:spPr>
          <a:xfrm>
            <a:off x="2209800" y="990600"/>
            <a:ext cx="4648200" cy="523220"/>
          </a:xfrm>
          <a:prstGeom prst="rect">
            <a:avLst/>
          </a:prstGeom>
          <a:noFill/>
        </p:spPr>
        <p:txBody>
          <a:bodyPr wrap="square" rtlCol="0">
            <a:spAutoFit/>
          </a:bodyPr>
          <a:lstStyle/>
          <a:p>
            <a:pPr algn="ctr"/>
            <a:r>
              <a:rPr lang="en-US" sz="2800" dirty="0" smtClean="0"/>
              <a:t>Quantization</a:t>
            </a:r>
            <a:endParaRPr lang="en-US" sz="2800" dirty="0"/>
          </a:p>
        </p:txBody>
      </p:sp>
      <p:sp>
        <p:nvSpPr>
          <p:cNvPr id="8" name="TextBox 7"/>
          <p:cNvSpPr txBox="1"/>
          <p:nvPr/>
        </p:nvSpPr>
        <p:spPr>
          <a:xfrm>
            <a:off x="2133600" y="1828800"/>
            <a:ext cx="6400800" cy="3785652"/>
          </a:xfrm>
          <a:prstGeom prst="rect">
            <a:avLst/>
          </a:prstGeom>
          <a:noFill/>
        </p:spPr>
        <p:txBody>
          <a:bodyPr wrap="square" rtlCol="0">
            <a:spAutoFit/>
          </a:bodyPr>
          <a:lstStyle/>
          <a:p>
            <a:pPr>
              <a:lnSpc>
                <a:spcPct val="90000"/>
              </a:lnSpc>
            </a:pPr>
            <a:r>
              <a:rPr lang="en-US" sz="2400" dirty="0" smtClean="0"/>
              <a:t>Sampling results in a series of pulses of varying amplitude values ranging between two limits: a min and a max.</a:t>
            </a:r>
          </a:p>
          <a:p>
            <a:pPr>
              <a:lnSpc>
                <a:spcPct val="90000"/>
              </a:lnSpc>
            </a:pPr>
            <a:r>
              <a:rPr lang="en-US" sz="2400" dirty="0" smtClean="0"/>
              <a:t>The amplitude values are infinite between the two limits.</a:t>
            </a:r>
          </a:p>
          <a:p>
            <a:pPr>
              <a:lnSpc>
                <a:spcPct val="90000"/>
              </a:lnSpc>
            </a:pPr>
            <a:r>
              <a:rPr lang="en-US" sz="2400" dirty="0" smtClean="0"/>
              <a:t>We need to map the </a:t>
            </a:r>
            <a:r>
              <a:rPr lang="en-US" sz="2400" i="1" dirty="0" smtClean="0"/>
              <a:t>infinite</a:t>
            </a:r>
            <a:r>
              <a:rPr lang="en-US" sz="2400" dirty="0" smtClean="0"/>
              <a:t> amplitude values onto a finite set of known values.</a:t>
            </a:r>
          </a:p>
          <a:p>
            <a:pPr>
              <a:lnSpc>
                <a:spcPct val="90000"/>
              </a:lnSpc>
            </a:pPr>
            <a:r>
              <a:rPr lang="en-US" sz="2400" dirty="0" smtClean="0"/>
              <a:t>This is achieved by dividing the distance between min and max into </a:t>
            </a:r>
            <a:r>
              <a:rPr lang="en-US" sz="2400" dirty="0" smtClean="0">
                <a:solidFill>
                  <a:schemeClr val="hlink"/>
                </a:solidFill>
              </a:rPr>
              <a:t>L</a:t>
            </a:r>
            <a:r>
              <a:rPr lang="en-US" sz="2400" dirty="0" smtClean="0"/>
              <a:t> </a:t>
            </a:r>
            <a:r>
              <a:rPr lang="en-US" sz="2400" dirty="0" smtClean="0">
                <a:solidFill>
                  <a:schemeClr val="hlink"/>
                </a:solidFill>
              </a:rPr>
              <a:t>zones</a:t>
            </a:r>
            <a:r>
              <a:rPr lang="en-US" sz="2400" dirty="0" smtClean="0"/>
              <a:t>, each of</a:t>
            </a:r>
            <a:r>
              <a:rPr lang="en-US" sz="2400" dirty="0" smtClean="0">
                <a:solidFill>
                  <a:schemeClr val="hlink"/>
                </a:solidFill>
              </a:rPr>
              <a:t> height </a:t>
            </a:r>
            <a:r>
              <a:rPr lang="en-US" sz="2400" dirty="0" smtClean="0">
                <a:solidFill>
                  <a:schemeClr val="hlink"/>
                </a:solidFill>
                <a:latin typeface="Symbol" pitchFamily="1" charset="2"/>
                <a:sym typeface="Symbol" pitchFamily="1" charset="2"/>
              </a:rPr>
              <a:t></a:t>
            </a:r>
          </a:p>
          <a:p>
            <a:pPr algn="ctr">
              <a:lnSpc>
                <a:spcPct val="90000"/>
              </a:lnSpc>
              <a:buFont typeface="Wingdings" pitchFamily="1" charset="2"/>
              <a:buNone/>
            </a:pPr>
            <a:r>
              <a:rPr lang="en-US" sz="2400" dirty="0" smtClean="0">
                <a:latin typeface="Symbol" pitchFamily="1" charset="2"/>
                <a:sym typeface="Symbol" pitchFamily="1" charset="2"/>
              </a:rPr>
              <a:t></a:t>
            </a:r>
            <a:r>
              <a:rPr lang="en-US" sz="2400" dirty="0" smtClean="0"/>
              <a:t> = (max - min)/L</a:t>
            </a:r>
          </a:p>
          <a:p>
            <a:endParaRPr lang="en-US" sz="2400"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835D3F1-942D-493A-9267-AC334D10B35A}" type="slidenum">
              <a:rPr lang="en-US" smtClean="0"/>
              <a:t>12</a:t>
            </a:fld>
            <a:endParaRPr lang="en-US"/>
          </a:p>
        </p:txBody>
      </p:sp>
      <p:sp>
        <p:nvSpPr>
          <p:cNvPr id="3" name="TextBox 2"/>
          <p:cNvSpPr txBox="1"/>
          <p:nvPr/>
        </p:nvSpPr>
        <p:spPr>
          <a:xfrm>
            <a:off x="1524000" y="1981200"/>
            <a:ext cx="6781800" cy="3354765"/>
          </a:xfrm>
          <a:prstGeom prst="rect">
            <a:avLst/>
          </a:prstGeom>
          <a:noFill/>
        </p:spPr>
        <p:txBody>
          <a:bodyPr wrap="square" rtlCol="0">
            <a:spAutoFit/>
          </a:bodyPr>
          <a:lstStyle/>
          <a:p>
            <a:r>
              <a:rPr lang="en-US" sz="2400" dirty="0" smtClean="0"/>
              <a:t>To recover an analog signal from a digitized signal we follow the following steps:</a:t>
            </a:r>
          </a:p>
          <a:p>
            <a:pPr lvl="1"/>
            <a:r>
              <a:rPr lang="en-US" sz="2000" dirty="0" smtClean="0"/>
              <a:t>We use a hold circuit that holds the amplitude value of a pulse till the next pulse arrives.</a:t>
            </a:r>
          </a:p>
          <a:p>
            <a:pPr lvl="1"/>
            <a:r>
              <a:rPr lang="en-US" sz="2000" dirty="0" smtClean="0"/>
              <a:t>We pass this signal through a low pass filter with a cutoff frequency that is equal to the highest frequency in the pre-sampled signal.</a:t>
            </a:r>
          </a:p>
          <a:p>
            <a:r>
              <a:rPr lang="en-US" sz="2400" dirty="0" smtClean="0"/>
              <a:t>The higher the value of L, the less distorted a signal is recovered.</a:t>
            </a:r>
          </a:p>
          <a:p>
            <a:endParaRPr lang="en-US" sz="1600" dirty="0"/>
          </a:p>
        </p:txBody>
      </p:sp>
      <p:sp>
        <p:nvSpPr>
          <p:cNvPr id="4" name="TextBox 3"/>
          <p:cNvSpPr txBox="1"/>
          <p:nvPr/>
        </p:nvSpPr>
        <p:spPr>
          <a:xfrm>
            <a:off x="1752600" y="1143000"/>
            <a:ext cx="4648200" cy="523220"/>
          </a:xfrm>
          <a:prstGeom prst="rect">
            <a:avLst/>
          </a:prstGeom>
          <a:noFill/>
        </p:spPr>
        <p:txBody>
          <a:bodyPr wrap="square" rtlCol="0">
            <a:spAutoFit/>
          </a:bodyPr>
          <a:lstStyle/>
          <a:p>
            <a:r>
              <a:rPr lang="en-US" sz="2800" b="1" dirty="0" smtClean="0"/>
              <a:t>PCM Decoder</a:t>
            </a:r>
            <a:endParaRPr lang="en-US" sz="2800" b="1"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835D3F1-942D-493A-9267-AC334D10B35A}" type="slidenum">
              <a:rPr lang="en-US" smtClean="0"/>
              <a:t>13</a:t>
            </a:fld>
            <a:endParaRPr lang="en-US"/>
          </a:p>
        </p:txBody>
      </p:sp>
      <p:sp>
        <p:nvSpPr>
          <p:cNvPr id="3" name="TextBox 2"/>
          <p:cNvSpPr txBox="1"/>
          <p:nvPr/>
        </p:nvSpPr>
        <p:spPr>
          <a:xfrm>
            <a:off x="1295400" y="228600"/>
            <a:ext cx="7315200" cy="523220"/>
          </a:xfrm>
          <a:prstGeom prst="rect">
            <a:avLst/>
          </a:prstGeom>
          <a:noFill/>
        </p:spPr>
        <p:txBody>
          <a:bodyPr wrap="square" rtlCol="0">
            <a:spAutoFit/>
          </a:bodyPr>
          <a:lstStyle/>
          <a:p>
            <a:pPr algn="ctr"/>
            <a:r>
              <a:rPr lang="en-US" sz="2800" b="1" i="1" baseline="0" dirty="0" smtClean="0"/>
              <a:t>Components of a PCM decoder</a:t>
            </a:r>
          </a:p>
        </p:txBody>
      </p:sp>
      <p:pic>
        <p:nvPicPr>
          <p:cNvPr id="5" name="Picture 6"/>
          <p:cNvPicPr>
            <a:picLocks noChangeAspect="1" noChangeArrowheads="1"/>
          </p:cNvPicPr>
          <p:nvPr/>
        </p:nvPicPr>
        <p:blipFill>
          <a:blip r:embed="rId2" cstate="print"/>
          <a:srcRect/>
          <a:stretch>
            <a:fillRect/>
          </a:stretch>
        </p:blipFill>
        <p:spPr bwMode="auto">
          <a:xfrm>
            <a:off x="1143000" y="1905000"/>
            <a:ext cx="7620000" cy="3657600"/>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835D3F1-942D-493A-9267-AC334D10B35A}" type="slidenum">
              <a:rPr lang="en-US" smtClean="0"/>
              <a:t>14</a:t>
            </a:fld>
            <a:endParaRPr lang="en-US"/>
          </a:p>
        </p:txBody>
      </p:sp>
      <p:sp>
        <p:nvSpPr>
          <p:cNvPr id="3" name="Slide Number Placeholder 3"/>
          <p:cNvSpPr txBox="1">
            <a:spLocks/>
          </p:cNvSpPr>
          <p:nvPr/>
        </p:nvSpPr>
        <p:spPr>
          <a:xfrm>
            <a:off x="582706" y="6356350"/>
            <a:ext cx="2008094" cy="365125"/>
          </a:xfrm>
          <a:prstGeom prst="rect">
            <a:avLst/>
          </a:prstGeom>
        </p:spPr>
        <p:txBody>
          <a:bodyPr anchor="b"/>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bg2">
                  <a:shade val="50000"/>
                  <a:satMod val="200000"/>
                </a:schemeClr>
              </a:solidFill>
              <a:effectLst/>
              <a:uLnTx/>
              <a:uFillTx/>
              <a:latin typeface="+mn-lt"/>
              <a:ea typeface="+mn-ea"/>
              <a:cs typeface="+mn-cs"/>
            </a:endParaRPr>
          </a:p>
        </p:txBody>
      </p:sp>
      <p:sp>
        <p:nvSpPr>
          <p:cNvPr id="4" name="Rectangle 2"/>
          <p:cNvSpPr txBox="1">
            <a:spLocks noChangeArrowheads="1"/>
          </p:cNvSpPr>
          <p:nvPr/>
        </p:nvSpPr>
        <p:spPr bwMode="auto">
          <a:xfrm>
            <a:off x="1143000" y="609600"/>
            <a:ext cx="7315200" cy="1143000"/>
          </a:xfrm>
          <a:prstGeom prst="rect">
            <a:avLst/>
          </a:prstGeom>
          <a:noFill/>
          <a:ln>
            <a:miter lim="800000"/>
            <a:headEnd/>
            <a:tailEnd/>
          </a:ln>
        </p:spPr>
        <p:txBody>
          <a:bodyPr vert="horz" wrap="square" lIns="91440" tIns="45720" rIns="91440" bIns="45720" numCol="1" anchor="t" anchorCtr="0" compatLnSpc="1">
            <a:prstTxWarp prst="textNoShape">
              <a:avLst/>
            </a:prstTxWarp>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Bit rate and bandwidth requirements of PCM</a:t>
            </a:r>
            <a:endParaRPr kumimoji="0" lang="en-US" sz="4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5" name="Rectangle 3"/>
          <p:cNvSpPr txBox="1">
            <a:spLocks noChangeArrowheads="1"/>
          </p:cNvSpPr>
          <p:nvPr/>
        </p:nvSpPr>
        <p:spPr bwMode="auto">
          <a:xfrm>
            <a:off x="1143000" y="1981200"/>
            <a:ext cx="7315200" cy="41148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The bit rate of a PCM signal can be calculated form the number of bits per sample x the sampling rate</a:t>
            </a:r>
          </a:p>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pitchFamily="1" charset="2"/>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Bit rate =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n</a:t>
            </a:r>
            <a:r>
              <a:rPr kumimoji="0" lang="en-US" sz="2400" b="0" i="0" u="none" strike="noStrike" kern="1200" cap="none" spc="0" normalizeH="0" baseline="-25000" noProof="0" dirty="0" err="1" smtClean="0">
                <a:ln>
                  <a:noFill/>
                </a:ln>
                <a:solidFill>
                  <a:schemeClr val="tx1"/>
                </a:solidFill>
                <a:effectLst/>
                <a:uLnTx/>
                <a:uFillTx/>
                <a:latin typeface="+mn-lt"/>
                <a:ea typeface="+mn-ea"/>
                <a:cs typeface="+mn-cs"/>
              </a:rPr>
              <a:t>b</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x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f</a:t>
            </a:r>
            <a:r>
              <a:rPr kumimoji="0" lang="en-US" sz="2400" b="0" i="0" u="none" strike="noStrike" kern="1200" cap="none" spc="0" normalizeH="0" baseline="-25000" noProof="0" dirty="0" err="1" smtClean="0">
                <a:ln>
                  <a:noFill/>
                </a:ln>
                <a:solidFill>
                  <a:schemeClr val="tx1"/>
                </a:solidFill>
                <a:effectLst/>
                <a:uLnTx/>
                <a:uFillTx/>
                <a:latin typeface="+mn-lt"/>
                <a:ea typeface="+mn-ea"/>
                <a:cs typeface="+mn-cs"/>
              </a:rPr>
              <a:t>s</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The bandwidth required to transmit this signal depends on the type of line encoding used. Refer to previous section for discussion and formulas.</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A digitized signal will always need more bandwidth than the original analog signal. Price we pay for robustness and other features of digital transmission.</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537448" y="6534150"/>
            <a:ext cx="457200" cy="476250"/>
          </a:xfrm>
        </p:spPr>
        <p:txBody>
          <a:bodyPr/>
          <a:lstStyle/>
          <a:p>
            <a:fld id="{0835D3F1-942D-493A-9267-AC334D10B35A}" type="slidenum">
              <a:rPr lang="en-US" smtClean="0"/>
              <a:t>15</a:t>
            </a:fld>
            <a:endParaRPr lang="en-US"/>
          </a:p>
        </p:txBody>
      </p:sp>
      <p:pic>
        <p:nvPicPr>
          <p:cNvPr id="5" name="Picture 3" descr="http://upload.wikimedia.org/wikipedia/commons/thumb/b/bf/Pcm.svg/250px-Pcm.svg.png">
            <a:hlinkClick r:id="rId2"/>
          </p:cNvPr>
          <p:cNvPicPr>
            <a:picLocks noChangeAspect="1" noChangeArrowheads="1"/>
          </p:cNvPicPr>
          <p:nvPr/>
        </p:nvPicPr>
        <p:blipFill>
          <a:blip r:embed="rId3" cstate="print"/>
          <a:srcRect/>
          <a:stretch>
            <a:fillRect/>
          </a:stretch>
        </p:blipFill>
        <p:spPr bwMode="auto">
          <a:xfrm>
            <a:off x="6400800" y="2133600"/>
            <a:ext cx="2514600" cy="2060448"/>
          </a:xfrm>
          <a:prstGeom prst="rect">
            <a:avLst/>
          </a:prstGeom>
          <a:noFill/>
        </p:spPr>
      </p:pic>
      <p:sp>
        <p:nvSpPr>
          <p:cNvPr id="6" name="TextBox 5"/>
          <p:cNvSpPr txBox="1"/>
          <p:nvPr/>
        </p:nvSpPr>
        <p:spPr>
          <a:xfrm>
            <a:off x="1295400" y="609600"/>
            <a:ext cx="4343400" cy="584775"/>
          </a:xfrm>
          <a:prstGeom prst="rect">
            <a:avLst/>
          </a:prstGeom>
          <a:noFill/>
        </p:spPr>
        <p:txBody>
          <a:bodyPr wrap="square" rtlCol="0">
            <a:spAutoFit/>
          </a:bodyPr>
          <a:lstStyle/>
          <a:p>
            <a:r>
              <a:rPr lang="en-US" sz="3200" b="1" dirty="0" err="1" smtClean="0"/>
              <a:t>Moulation</a:t>
            </a:r>
            <a:r>
              <a:rPr lang="en-US" sz="3200" b="1" dirty="0" smtClean="0"/>
              <a:t> Of Pcm</a:t>
            </a:r>
            <a:endParaRPr lang="en-US" sz="3200" b="1" dirty="0"/>
          </a:p>
        </p:txBody>
      </p:sp>
      <p:sp>
        <p:nvSpPr>
          <p:cNvPr id="10" name="TextBox 9"/>
          <p:cNvSpPr txBox="1"/>
          <p:nvPr/>
        </p:nvSpPr>
        <p:spPr>
          <a:xfrm>
            <a:off x="1066800" y="1600201"/>
            <a:ext cx="5410200" cy="4616648"/>
          </a:xfrm>
          <a:prstGeom prst="rect">
            <a:avLst/>
          </a:prstGeom>
          <a:noFill/>
        </p:spPr>
        <p:txBody>
          <a:bodyPr wrap="square" rtlCol="0">
            <a:spAutoFit/>
          </a:bodyPr>
          <a:lstStyle/>
          <a:p>
            <a:r>
              <a:rPr lang="en-US" sz="1400" dirty="0"/>
              <a:t>In the diagram, a </a:t>
            </a:r>
            <a:r>
              <a:rPr lang="en-US" sz="1400" dirty="0">
                <a:hlinkClick r:id="rId4" tooltip="Sine wave"/>
              </a:rPr>
              <a:t>sine wave</a:t>
            </a:r>
            <a:r>
              <a:rPr lang="en-US" sz="1400" dirty="0"/>
              <a:t> (red curve) is sampled and quantized for pulse code modulation. The sine wave is sampled at regular intervals, shown as ticks on the </a:t>
            </a:r>
            <a:r>
              <a:rPr lang="en-US" sz="1400" dirty="0">
                <a:hlinkClick r:id="rId5" tooltip="X-axis"/>
              </a:rPr>
              <a:t>x-axis</a:t>
            </a:r>
            <a:r>
              <a:rPr lang="en-US" sz="1400" dirty="0"/>
              <a:t>. For each sample, one of the available values (ticks on the y-axis) is chosen by some algorithm. This produces a fully discrete representation of the input signal (shaded area) that can be easily encoded as digital data for storage or manipulation. For the sine wave example at right, we can verify that the quantized values at the sampling moments are 7, 9, 11, 12, 13, 14, 14, 15, 15, 15, 14, etc. Encoding these values as </a:t>
            </a:r>
            <a:r>
              <a:rPr lang="en-US" sz="1400" dirty="0">
                <a:hlinkClick r:id="rId6" tooltip="Binary numeral system"/>
              </a:rPr>
              <a:t>binary numbers</a:t>
            </a:r>
            <a:r>
              <a:rPr lang="en-US" sz="1400" dirty="0"/>
              <a:t> would result in the following set of </a:t>
            </a:r>
            <a:r>
              <a:rPr lang="en-US" sz="1400" dirty="0">
                <a:hlinkClick r:id="rId7" tooltip="Nibble"/>
              </a:rPr>
              <a:t>nibbles</a:t>
            </a:r>
            <a:r>
              <a:rPr lang="en-US" sz="1400" dirty="0"/>
              <a:t>: 0111 (2</a:t>
            </a:r>
            <a:r>
              <a:rPr lang="en-US" sz="1400" baseline="30000" dirty="0"/>
              <a:t>3</a:t>
            </a:r>
            <a:r>
              <a:rPr lang="en-US" sz="1400" dirty="0"/>
              <a:t>×0+2</a:t>
            </a:r>
            <a:r>
              <a:rPr lang="en-US" sz="1400" baseline="30000" dirty="0"/>
              <a:t>2</a:t>
            </a:r>
            <a:r>
              <a:rPr lang="en-US" sz="1400" dirty="0"/>
              <a:t>×1+2</a:t>
            </a:r>
            <a:r>
              <a:rPr lang="en-US" sz="1400" baseline="30000" dirty="0"/>
              <a:t>1</a:t>
            </a:r>
            <a:r>
              <a:rPr lang="en-US" sz="1400" dirty="0"/>
              <a:t>×1+2</a:t>
            </a:r>
            <a:r>
              <a:rPr lang="en-US" sz="1400" baseline="30000" dirty="0"/>
              <a:t>0</a:t>
            </a:r>
            <a:r>
              <a:rPr lang="en-US" sz="1400" dirty="0"/>
              <a:t>×1=0+4+2+1=7), 1001, 1011, 1100, 1101, 1110, 1110, 1111, 1111, 1111, 1110, etc. These digital values could then be further processed or analyzed by a </a:t>
            </a:r>
            <a:r>
              <a:rPr lang="en-US" sz="1400" dirty="0">
                <a:hlinkClick r:id="rId8" tooltip="Digital signal processor"/>
              </a:rPr>
              <a:t>digital signal processor</a:t>
            </a:r>
            <a:r>
              <a:rPr lang="en-US" sz="1400" dirty="0"/>
              <a:t>. Several PCM streams could also be </a:t>
            </a:r>
            <a:r>
              <a:rPr lang="en-US" sz="1400" dirty="0">
                <a:hlinkClick r:id="rId9" tooltip="Multiplexing"/>
              </a:rPr>
              <a:t>multiplexed</a:t>
            </a:r>
            <a:r>
              <a:rPr lang="en-US" sz="1400" dirty="0"/>
              <a:t> into a larger aggregate </a:t>
            </a:r>
            <a:r>
              <a:rPr lang="en-US" sz="1400" dirty="0">
                <a:hlinkClick r:id="rId10" tooltip="Data stream"/>
              </a:rPr>
              <a:t>data stream</a:t>
            </a:r>
            <a:r>
              <a:rPr lang="en-US" sz="1400" dirty="0"/>
              <a:t>, generally for transmission of multiple streams over a single physical link. One technique is called </a:t>
            </a:r>
            <a:r>
              <a:rPr lang="en-US" sz="1400" dirty="0">
                <a:hlinkClick r:id="rId11" tooltip="Time-division multiplexing"/>
              </a:rPr>
              <a:t>time-division multiplexing</a:t>
            </a:r>
            <a:r>
              <a:rPr lang="en-US" sz="1400" dirty="0"/>
              <a:t> (TDM) and is widely used, notably in the modern public telephone system.</a:t>
            </a:r>
          </a:p>
          <a:p>
            <a:r>
              <a:rPr lang="en-US" sz="1400" dirty="0"/>
              <a:t>The PCM process is commonly implemented on a single </a:t>
            </a:r>
            <a:r>
              <a:rPr lang="en-US" sz="1400" dirty="0">
                <a:hlinkClick r:id="rId12" tooltip="Integrated circuit"/>
              </a:rPr>
              <a:t>integrated circuit</a:t>
            </a:r>
            <a:r>
              <a:rPr lang="en-US" sz="1400" dirty="0"/>
              <a:t> and is generally referred to as an </a:t>
            </a:r>
            <a:r>
              <a:rPr lang="en-US" sz="1400" dirty="0">
                <a:hlinkClick r:id="rId13" tooltip="Analog-to-digital converter"/>
              </a:rPr>
              <a:t>analog-to-digital converter</a:t>
            </a:r>
            <a:r>
              <a:rPr lang="en-US" sz="1400" dirty="0"/>
              <a:t> (ADC).</a:t>
            </a:r>
          </a:p>
          <a:p>
            <a:endParaRPr lang="en-US" sz="1400"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835D3F1-942D-493A-9267-AC334D10B35A}" type="slidenum">
              <a:rPr lang="en-US" smtClean="0"/>
              <a:t>16</a:t>
            </a:fld>
            <a:endParaRPr lang="en-US"/>
          </a:p>
        </p:txBody>
      </p:sp>
      <p:sp>
        <p:nvSpPr>
          <p:cNvPr id="3" name="TextBox 2"/>
          <p:cNvSpPr txBox="1"/>
          <p:nvPr/>
        </p:nvSpPr>
        <p:spPr>
          <a:xfrm>
            <a:off x="2057400" y="609600"/>
            <a:ext cx="3962400" cy="523220"/>
          </a:xfrm>
          <a:prstGeom prst="rect">
            <a:avLst/>
          </a:prstGeom>
          <a:noFill/>
        </p:spPr>
        <p:txBody>
          <a:bodyPr wrap="square" rtlCol="0">
            <a:spAutoFit/>
          </a:bodyPr>
          <a:lstStyle/>
          <a:p>
            <a:r>
              <a:rPr lang="en-US" sz="2800" b="1" dirty="0" smtClean="0"/>
              <a:t>Demodulation</a:t>
            </a:r>
            <a:endParaRPr lang="en-US" sz="2800" b="1" dirty="0"/>
          </a:p>
        </p:txBody>
      </p:sp>
      <p:sp>
        <p:nvSpPr>
          <p:cNvPr id="4" name="TextBox 3"/>
          <p:cNvSpPr txBox="1"/>
          <p:nvPr/>
        </p:nvSpPr>
        <p:spPr>
          <a:xfrm>
            <a:off x="1295400" y="1524001"/>
            <a:ext cx="7086600" cy="5355312"/>
          </a:xfrm>
          <a:prstGeom prst="rect">
            <a:avLst/>
          </a:prstGeom>
          <a:noFill/>
        </p:spPr>
        <p:txBody>
          <a:bodyPr wrap="square" rtlCol="0">
            <a:spAutoFit/>
          </a:bodyPr>
          <a:lstStyle/>
          <a:p>
            <a:r>
              <a:rPr lang="en-US" dirty="0" smtClean="0"/>
              <a:t>To </a:t>
            </a:r>
            <a:r>
              <a:rPr lang="en-US" dirty="0"/>
              <a:t>produce output from the sampled data, the procedure of modulation is applied in reverse. After each sampling period has passed, the next value is read and the output signal is shifted to the new value. As a result of these transitions, the signal will have a significant amount of high-frequency energy. To smooth out the signal and remove these undesirable </a:t>
            </a:r>
            <a:r>
              <a:rPr lang="en-US" dirty="0">
                <a:hlinkClick r:id="rId2" tooltip="Aliasing"/>
              </a:rPr>
              <a:t>aliasing</a:t>
            </a:r>
            <a:r>
              <a:rPr lang="en-US" dirty="0"/>
              <a:t> frequencies, the signal is passed through analog filters that suppress energy outside the expected frequency range (that is, greater than the </a:t>
            </a:r>
            <a:r>
              <a:rPr lang="en-US" dirty="0" err="1">
                <a:hlinkClick r:id="rId3" tooltip="Nyquist frequency"/>
              </a:rPr>
              <a:t>Nyquist</a:t>
            </a:r>
            <a:r>
              <a:rPr lang="en-US" dirty="0">
                <a:hlinkClick r:id="rId3" tooltip="Nyquist frequency"/>
              </a:rPr>
              <a:t> frequency</a:t>
            </a:r>
            <a:r>
              <a:rPr lang="en-US" dirty="0"/>
              <a:t> ).</a:t>
            </a:r>
            <a:r>
              <a:rPr lang="en-US" baseline="30000" dirty="0">
                <a:hlinkClick r:id="rId4"/>
              </a:rPr>
              <a:t>[note 1]</a:t>
            </a:r>
            <a:r>
              <a:rPr lang="en-US" dirty="0"/>
              <a:t> The </a:t>
            </a:r>
            <a:r>
              <a:rPr lang="en-US" dirty="0">
                <a:hlinkClick r:id="rId5" tooltip="Sampling theorem"/>
              </a:rPr>
              <a:t>sampling theorem</a:t>
            </a:r>
            <a:r>
              <a:rPr lang="en-US" dirty="0"/>
              <a:t> suggests that practical PCM devices, provided a sampling frequency that is sufficiently greater than that of the input signal, can operate without introducing significant distortions within their designed frequency bands.</a:t>
            </a:r>
          </a:p>
          <a:p>
            <a:r>
              <a:rPr lang="en-US" dirty="0"/>
              <a:t>The electronics involved in producing an accurate analog signal from the discrete data are similar to those used for generating the digital signal. These devices are </a:t>
            </a:r>
            <a:r>
              <a:rPr lang="en-US" dirty="0">
                <a:hlinkClick r:id="rId6" tooltip="Digital-to-analog converter"/>
              </a:rPr>
              <a:t>Digital-to-analog converters</a:t>
            </a:r>
            <a:r>
              <a:rPr lang="en-US" dirty="0"/>
              <a:t> (DACs), and operate similarly to ADCs. They produce on their output a </a:t>
            </a:r>
            <a:r>
              <a:rPr lang="en-US" dirty="0">
                <a:hlinkClick r:id="rId7" tooltip="Voltage"/>
              </a:rPr>
              <a:t>voltage</a:t>
            </a:r>
            <a:r>
              <a:rPr lang="en-US" dirty="0"/>
              <a:t> or </a:t>
            </a:r>
            <a:r>
              <a:rPr lang="en-US" dirty="0">
                <a:hlinkClick r:id="rId8" tooltip="Electric current"/>
              </a:rPr>
              <a:t>current</a:t>
            </a:r>
            <a:r>
              <a:rPr lang="en-US" dirty="0"/>
              <a:t> (depending on type) that represents the value presented on their digital inputs. This output would then generally be filtered and amplified for use.</a:t>
            </a:r>
          </a:p>
          <a:p>
            <a:endParaRPr lang="en-US"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835D3F1-942D-493A-9267-AC334D10B35A}" type="slidenum">
              <a:rPr lang="en-US" smtClean="0"/>
              <a:t>17</a:t>
            </a:fld>
            <a:endParaRPr lang="en-US"/>
          </a:p>
        </p:txBody>
      </p:sp>
      <p:sp>
        <p:nvSpPr>
          <p:cNvPr id="3" name="TextBox 2"/>
          <p:cNvSpPr txBox="1"/>
          <p:nvPr/>
        </p:nvSpPr>
        <p:spPr>
          <a:xfrm>
            <a:off x="1295400" y="762000"/>
            <a:ext cx="4953000" cy="461665"/>
          </a:xfrm>
          <a:prstGeom prst="rect">
            <a:avLst/>
          </a:prstGeom>
          <a:noFill/>
        </p:spPr>
        <p:txBody>
          <a:bodyPr wrap="square" rtlCol="0">
            <a:spAutoFit/>
          </a:bodyPr>
          <a:lstStyle/>
          <a:p>
            <a:r>
              <a:rPr lang="en-US" sz="2400" b="1" dirty="0" smtClean="0"/>
              <a:t>Limitation</a:t>
            </a:r>
            <a:endParaRPr lang="en-US" sz="2400" b="1" dirty="0"/>
          </a:p>
        </p:txBody>
      </p:sp>
      <p:sp>
        <p:nvSpPr>
          <p:cNvPr id="4" name="TextBox 3"/>
          <p:cNvSpPr txBox="1"/>
          <p:nvPr/>
        </p:nvSpPr>
        <p:spPr>
          <a:xfrm>
            <a:off x="1066800" y="1676400"/>
            <a:ext cx="7391400" cy="4370427"/>
          </a:xfrm>
          <a:prstGeom prst="rect">
            <a:avLst/>
          </a:prstGeom>
          <a:noFill/>
        </p:spPr>
        <p:txBody>
          <a:bodyPr wrap="square" rtlCol="0">
            <a:spAutoFit/>
          </a:bodyPr>
          <a:lstStyle/>
          <a:p>
            <a:r>
              <a:rPr lang="en-US" sz="2000" dirty="0"/>
              <a:t>There are potential sources of impairment implicit in any PCM system:</a:t>
            </a:r>
          </a:p>
          <a:p>
            <a:r>
              <a:rPr lang="en-US" sz="2000" dirty="0"/>
              <a:t>Choosing a discrete value near the analog signal for each sample leads to </a:t>
            </a:r>
            <a:r>
              <a:rPr lang="en-US" sz="2000" dirty="0">
                <a:hlinkClick r:id="rId2" tooltip="Quantization error"/>
              </a:rPr>
              <a:t>quantization error</a:t>
            </a:r>
            <a:r>
              <a:rPr lang="en-US" sz="2000" dirty="0"/>
              <a:t>.</a:t>
            </a:r>
            <a:r>
              <a:rPr lang="en-US" sz="2000" baseline="30000" dirty="0">
                <a:hlinkClick r:id="rId3"/>
              </a:rPr>
              <a:t>[note 2]</a:t>
            </a:r>
            <a:endParaRPr lang="en-US" sz="2000" dirty="0"/>
          </a:p>
          <a:p>
            <a:r>
              <a:rPr lang="en-US" sz="2000" dirty="0"/>
              <a:t>Between samples no measurement of the signal is made; the </a:t>
            </a:r>
            <a:r>
              <a:rPr lang="en-US" sz="2000" dirty="0">
                <a:hlinkClick r:id="rId4" tooltip="Sampling theorem"/>
              </a:rPr>
              <a:t>sampling theorem</a:t>
            </a:r>
            <a:r>
              <a:rPr lang="en-US" sz="2000" dirty="0"/>
              <a:t> guarantees non-ambiguous representation and recovery of the signal only if it has no energy at frequency </a:t>
            </a:r>
            <a:r>
              <a:rPr lang="en-US" sz="2000" i="1" dirty="0" err="1"/>
              <a:t>f</a:t>
            </a:r>
            <a:r>
              <a:rPr lang="en-US" sz="2000" i="1" baseline="-25000" dirty="0" err="1"/>
              <a:t>s</a:t>
            </a:r>
            <a:r>
              <a:rPr lang="en-US" sz="2000" dirty="0"/>
              <a:t>/2 or higher (one half the sampling frequency, known as </a:t>
            </a:r>
            <a:r>
              <a:rPr lang="en-US" sz="2000" dirty="0" err="1"/>
              <a:t>the</a:t>
            </a:r>
            <a:r>
              <a:rPr lang="en-US" sz="2000" dirty="0" err="1">
                <a:hlinkClick r:id="rId5" tooltip="Nyquist frequency"/>
              </a:rPr>
              <a:t>Nyquist</a:t>
            </a:r>
            <a:r>
              <a:rPr lang="en-US" sz="2000" dirty="0">
                <a:hlinkClick r:id="rId5" tooltip="Nyquist frequency"/>
              </a:rPr>
              <a:t> frequency</a:t>
            </a:r>
            <a:r>
              <a:rPr lang="en-US" sz="2000" dirty="0"/>
              <a:t>); higher frequencies will generally not be correctly represented or recovered.</a:t>
            </a:r>
          </a:p>
          <a:p>
            <a:r>
              <a:rPr lang="en-US" sz="2000" dirty="0"/>
              <a:t>As samples are dependent on </a:t>
            </a:r>
            <a:r>
              <a:rPr lang="en-US" sz="2000" i="1" dirty="0"/>
              <a:t>time</a:t>
            </a:r>
            <a:r>
              <a:rPr lang="en-US" sz="2000" dirty="0"/>
              <a:t>, an accurate clock is required for accurate reproduction. If either the encoding or decoding clock is not stable, its frequency drift will directly affect the output quality of the device</a:t>
            </a:r>
          </a:p>
          <a:p>
            <a:endParaRPr lang="en-US" sz="2000"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2057400"/>
            <a:ext cx="7498080" cy="2087880"/>
          </a:xfrm>
        </p:spPr>
        <p:style>
          <a:lnRef idx="1">
            <a:schemeClr val="accent2"/>
          </a:lnRef>
          <a:fillRef idx="3">
            <a:schemeClr val="accent2"/>
          </a:fillRef>
          <a:effectRef idx="2">
            <a:schemeClr val="accent2"/>
          </a:effectRef>
          <a:fontRef idx="minor">
            <a:schemeClr val="lt1"/>
          </a:fontRef>
        </p:style>
        <p:txBody>
          <a:bodyPr/>
          <a:lstStyle/>
          <a:p>
            <a:pPr algn="ctr"/>
            <a:r>
              <a:rPr lang="en-US" dirty="0" smtClean="0"/>
              <a:t>Delta Modulation</a:t>
            </a:r>
            <a:endParaRPr lang="en-US" dirty="0"/>
          </a:p>
        </p:txBody>
      </p:sp>
      <p:sp>
        <p:nvSpPr>
          <p:cNvPr id="2" name="Slide Number Placeholder 1"/>
          <p:cNvSpPr>
            <a:spLocks noGrp="1"/>
          </p:cNvSpPr>
          <p:nvPr>
            <p:ph type="sldNum" sz="quarter" idx="12"/>
          </p:nvPr>
        </p:nvSpPr>
        <p:spPr/>
        <p:txBody>
          <a:bodyPr/>
          <a:lstStyle/>
          <a:p>
            <a:fld id="{0835D3F1-942D-493A-9267-AC334D10B35A}" type="slidenum">
              <a:rPr lang="en-US" smtClean="0"/>
              <a:t>18</a:t>
            </a:fld>
            <a:endParaRPr lang="en-US"/>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Introduction</a:t>
            </a:r>
            <a:endParaRPr lang="en-US" dirty="0"/>
          </a:p>
        </p:txBody>
      </p:sp>
      <p:sp>
        <p:nvSpPr>
          <p:cNvPr id="5" name="Subtitle 4"/>
          <p:cNvSpPr>
            <a:spLocks noGrp="1"/>
          </p:cNvSpPr>
          <p:nvPr>
            <p:ph type="subTitle" idx="1"/>
          </p:nvPr>
        </p:nvSpPr>
        <p:spPr>
          <a:xfrm>
            <a:off x="1371600" y="2133600"/>
            <a:ext cx="7406640" cy="3962400"/>
          </a:xfrm>
        </p:spPr>
        <p:txBody>
          <a:bodyPr>
            <a:normAutofit/>
          </a:bodyPr>
          <a:lstStyle/>
          <a:p>
            <a:pPr>
              <a:lnSpc>
                <a:spcPct val="90000"/>
              </a:lnSpc>
            </a:pPr>
            <a:r>
              <a:rPr lang="en-US" sz="2400" dirty="0" smtClean="0"/>
              <a:t>This scheme sends only the difference between pulses, if the pulse at time t</a:t>
            </a:r>
            <a:r>
              <a:rPr lang="en-US" sz="2400" baseline="-25000" dirty="0" smtClean="0"/>
              <a:t>n+1</a:t>
            </a:r>
            <a:r>
              <a:rPr lang="en-US" sz="2400" dirty="0" smtClean="0"/>
              <a:t> is higher in amplitude value than the pulse at time </a:t>
            </a:r>
            <a:r>
              <a:rPr lang="en-US" sz="2400" dirty="0" err="1" smtClean="0"/>
              <a:t>t</a:t>
            </a:r>
            <a:r>
              <a:rPr lang="en-US" sz="2400" baseline="-25000" dirty="0" err="1" smtClean="0"/>
              <a:t>n</a:t>
            </a:r>
            <a:r>
              <a:rPr lang="en-US" sz="2400" dirty="0" smtClean="0"/>
              <a:t>, then a single bit, say a “1”, is used to indicate the positive value.</a:t>
            </a:r>
          </a:p>
          <a:p>
            <a:pPr>
              <a:lnSpc>
                <a:spcPct val="90000"/>
              </a:lnSpc>
            </a:pPr>
            <a:r>
              <a:rPr lang="en-US" sz="2400" dirty="0" smtClean="0"/>
              <a:t>If the pulse is lower in value, resulting in a negative value, a “0” is used.</a:t>
            </a:r>
          </a:p>
          <a:p>
            <a:pPr>
              <a:lnSpc>
                <a:spcPct val="90000"/>
              </a:lnSpc>
            </a:pPr>
            <a:r>
              <a:rPr lang="en-US" sz="2400" dirty="0" smtClean="0"/>
              <a:t>This scheme works well for small changes in signal values between samples.</a:t>
            </a:r>
          </a:p>
          <a:p>
            <a:pPr>
              <a:lnSpc>
                <a:spcPct val="90000"/>
              </a:lnSpc>
            </a:pPr>
            <a:r>
              <a:rPr lang="en-US" sz="2400" dirty="0" smtClean="0"/>
              <a:t>If changes in amplitude are large, this will result in large errors.</a:t>
            </a:r>
          </a:p>
          <a:p>
            <a:endParaRPr lang="en-US" dirty="0"/>
          </a:p>
        </p:txBody>
      </p:sp>
      <p:sp>
        <p:nvSpPr>
          <p:cNvPr id="3" name="Slide Number Placeholder 2"/>
          <p:cNvSpPr>
            <a:spLocks noGrp="1"/>
          </p:cNvSpPr>
          <p:nvPr>
            <p:ph type="sldNum" sz="quarter" idx="12"/>
          </p:nvPr>
        </p:nvSpPr>
        <p:spPr/>
        <p:txBody>
          <a:bodyPr/>
          <a:lstStyle/>
          <a:p>
            <a:fld id="{0835D3F1-942D-493A-9267-AC334D10B35A}" type="slidenum">
              <a:rPr lang="en-US" smtClean="0"/>
              <a:t>19</a:t>
            </a:fld>
            <a:endParaRPr lang="en-US"/>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133600" y="304800"/>
            <a:ext cx="6553200" cy="1219200"/>
          </a:xfrm>
        </p:spPr>
        <p:txBody>
          <a:bodyPr/>
          <a:lstStyle/>
          <a:p>
            <a:r>
              <a:rPr lang="en-US" dirty="0" smtClean="0"/>
              <a:t>Introduction</a:t>
            </a:r>
            <a:endParaRPr lang="en-US" dirty="0"/>
          </a:p>
        </p:txBody>
      </p:sp>
      <p:sp>
        <p:nvSpPr>
          <p:cNvPr id="4" name="Subtitle 3"/>
          <p:cNvSpPr>
            <a:spLocks noGrp="1"/>
          </p:cNvSpPr>
          <p:nvPr>
            <p:ph type="subTitle" idx="1"/>
          </p:nvPr>
        </p:nvSpPr>
        <p:spPr>
          <a:xfrm>
            <a:off x="1981200" y="2514600"/>
            <a:ext cx="6570722" cy="3505200"/>
          </a:xfrm>
        </p:spPr>
        <p:txBody>
          <a:bodyPr>
            <a:normAutofit/>
          </a:bodyPr>
          <a:lstStyle/>
          <a:p>
            <a:r>
              <a:rPr lang="en-US" sz="2800" dirty="0" smtClean="0">
                <a:effectLst>
                  <a:outerShdw blurRad="38100" dist="38100" dir="2700000" algn="tl">
                    <a:srgbClr val="C0C0C0"/>
                  </a:outerShdw>
                </a:effectLst>
              </a:rPr>
              <a:t>A digital signal is superior to an analog signal because it is more robust to noise and can easily be recovered, corrected and amplified. For this reason, the tendency today is to change an analog signal to digital data. In this section we describe two techniques, </a:t>
            </a:r>
            <a:r>
              <a:rPr lang="en-US" sz="2800" dirty="0" smtClean="0">
                <a:solidFill>
                  <a:schemeClr val="accent2">
                    <a:lumMod val="60000"/>
                    <a:lumOff val="40000"/>
                  </a:schemeClr>
                </a:solidFill>
                <a:effectLst>
                  <a:outerShdw blurRad="38100" dist="38100" dir="2700000" algn="tl">
                    <a:srgbClr val="C0C0C0"/>
                  </a:outerShdw>
                </a:effectLst>
              </a:rPr>
              <a:t>pulse code modulation </a:t>
            </a:r>
            <a:r>
              <a:rPr lang="en-US" sz="2800" dirty="0" smtClean="0">
                <a:effectLst>
                  <a:outerShdw blurRad="38100" dist="38100" dir="2700000" algn="tl">
                    <a:srgbClr val="C0C0C0"/>
                  </a:outerShdw>
                </a:effectLst>
              </a:rPr>
              <a:t>and </a:t>
            </a:r>
            <a:r>
              <a:rPr lang="en-US" sz="2800" dirty="0" smtClean="0">
                <a:solidFill>
                  <a:schemeClr val="accent2">
                    <a:lumMod val="60000"/>
                    <a:lumOff val="40000"/>
                  </a:schemeClr>
                </a:solidFill>
                <a:effectLst>
                  <a:outerShdw blurRad="38100" dist="38100" dir="2700000" algn="tl">
                    <a:srgbClr val="C0C0C0"/>
                  </a:outerShdw>
                </a:effectLst>
              </a:rPr>
              <a:t>delta </a:t>
            </a:r>
            <a:r>
              <a:rPr lang="en-US" sz="2800" dirty="0" smtClean="0">
                <a:solidFill>
                  <a:schemeClr val="accent2">
                    <a:lumMod val="60000"/>
                    <a:lumOff val="40000"/>
                  </a:schemeClr>
                </a:solidFill>
                <a:effectLst>
                  <a:outerShdw blurRad="38100" dist="38100" dir="2700000" algn="tl">
                    <a:srgbClr val="C0C0C0"/>
                  </a:outerShdw>
                </a:effectLst>
              </a:rPr>
              <a:t>modulation</a:t>
            </a:r>
            <a:r>
              <a:rPr lang="en-US" sz="2800" dirty="0" smtClean="0">
                <a:effectLst>
                  <a:outerShdw blurRad="38100" dist="38100" dir="2700000" algn="tl">
                    <a:srgbClr val="C0C0C0"/>
                  </a:outerShdw>
                </a:effectLst>
              </a:rPr>
              <a:t>…</a:t>
            </a:r>
            <a:endParaRPr lang="en-US" sz="2800" dirty="0" smtClean="0">
              <a:effectLst>
                <a:outerShdw blurRad="38100" dist="38100" dir="2700000" algn="tl">
                  <a:srgbClr val="C0C0C0"/>
                </a:outerShdw>
              </a:effectLst>
            </a:endParaRPr>
          </a:p>
          <a:p>
            <a:endParaRPr lang="en-US" sz="2800" dirty="0"/>
          </a:p>
        </p:txBody>
      </p:sp>
      <p:sp>
        <p:nvSpPr>
          <p:cNvPr id="5" name="Slide Number Placeholder 4"/>
          <p:cNvSpPr>
            <a:spLocks noGrp="1"/>
          </p:cNvSpPr>
          <p:nvPr>
            <p:ph type="sldNum" sz="quarter" idx="12"/>
          </p:nvPr>
        </p:nvSpPr>
        <p:spPr/>
        <p:txBody>
          <a:bodyPr/>
          <a:lstStyle/>
          <a:p>
            <a:fld id="{0835D3F1-942D-493A-9267-AC334D10B35A}" type="slidenum">
              <a:rPr lang="en-US" smtClean="0"/>
              <a:t>2</a:t>
            </a:fld>
            <a:endParaRPr lang="en-US"/>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of delta modulation</a:t>
            </a:r>
            <a:endParaRPr lang="en-US" dirty="0"/>
          </a:p>
        </p:txBody>
      </p:sp>
      <p:sp>
        <p:nvSpPr>
          <p:cNvPr id="4" name="Slide Number Placeholder 3"/>
          <p:cNvSpPr>
            <a:spLocks noGrp="1"/>
          </p:cNvSpPr>
          <p:nvPr>
            <p:ph type="sldNum" sz="quarter" idx="12"/>
          </p:nvPr>
        </p:nvSpPr>
        <p:spPr/>
        <p:txBody>
          <a:bodyPr/>
          <a:lstStyle/>
          <a:p>
            <a:fld id="{0835D3F1-942D-493A-9267-AC334D10B35A}" type="slidenum">
              <a:rPr lang="en-US" smtClean="0"/>
              <a:t>20</a:t>
            </a:fld>
            <a:endParaRPr lang="en-US"/>
          </a:p>
        </p:txBody>
      </p:sp>
      <p:pic>
        <p:nvPicPr>
          <p:cNvPr id="5" name="Picture 6"/>
          <p:cNvPicPr>
            <a:picLocks noGrp="1" noChangeAspect="1" noChangeArrowheads="1"/>
          </p:cNvPicPr>
          <p:nvPr>
            <p:ph idx="1"/>
          </p:nvPr>
        </p:nvPicPr>
        <p:blipFill>
          <a:blip r:embed="rId2" cstate="print"/>
          <a:srcRect/>
          <a:stretch>
            <a:fillRect/>
          </a:stretch>
        </p:blipFill>
        <p:spPr bwMode="auto">
          <a:xfrm>
            <a:off x="1435100" y="2417079"/>
            <a:ext cx="7499350" cy="2862042"/>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Delta modulation component</a:t>
            </a:r>
            <a:endParaRPr lang="en-US" dirty="0"/>
          </a:p>
        </p:txBody>
      </p:sp>
      <p:sp>
        <p:nvSpPr>
          <p:cNvPr id="4" name="Slide Number Placeholder 3"/>
          <p:cNvSpPr>
            <a:spLocks noGrp="1"/>
          </p:cNvSpPr>
          <p:nvPr>
            <p:ph type="sldNum" sz="quarter" idx="12"/>
          </p:nvPr>
        </p:nvSpPr>
        <p:spPr/>
        <p:txBody>
          <a:bodyPr/>
          <a:lstStyle/>
          <a:p>
            <a:fld id="{0835D3F1-942D-493A-9267-AC334D10B35A}" type="slidenum">
              <a:rPr lang="en-US" smtClean="0"/>
              <a:t>21</a:t>
            </a:fld>
            <a:endParaRPr lang="en-US"/>
          </a:p>
        </p:txBody>
      </p:sp>
      <p:pic>
        <p:nvPicPr>
          <p:cNvPr id="5" name="Picture 6"/>
          <p:cNvPicPr>
            <a:picLocks noGrp="1" noChangeAspect="1" noChangeArrowheads="1"/>
          </p:cNvPicPr>
          <p:nvPr>
            <p:ph idx="1"/>
          </p:nvPr>
        </p:nvPicPr>
        <p:blipFill>
          <a:blip r:embed="rId2" cstate="print"/>
          <a:srcRect/>
          <a:stretch>
            <a:fillRect/>
          </a:stretch>
        </p:blipFill>
        <p:spPr bwMode="auto">
          <a:xfrm>
            <a:off x="1435100" y="2716132"/>
            <a:ext cx="7499350" cy="2263935"/>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Block diagram of DM</a:t>
            </a:r>
            <a:endParaRPr lang="en-US" dirty="0"/>
          </a:p>
        </p:txBody>
      </p:sp>
      <p:sp>
        <p:nvSpPr>
          <p:cNvPr id="2" name="Slide Number Placeholder 1"/>
          <p:cNvSpPr>
            <a:spLocks noGrp="1"/>
          </p:cNvSpPr>
          <p:nvPr>
            <p:ph type="sldNum" sz="quarter" idx="12"/>
          </p:nvPr>
        </p:nvSpPr>
        <p:spPr/>
        <p:txBody>
          <a:bodyPr/>
          <a:lstStyle/>
          <a:p>
            <a:fld id="{0835D3F1-942D-493A-9267-AC334D10B35A}" type="slidenum">
              <a:rPr lang="en-US" smtClean="0"/>
              <a:t>22</a:t>
            </a:fld>
            <a:endParaRPr lang="en-US"/>
          </a:p>
        </p:txBody>
      </p:sp>
      <p:pic>
        <p:nvPicPr>
          <p:cNvPr id="5" name="Picture 3"/>
          <p:cNvPicPr>
            <a:picLocks noGrp="1" noChangeAspect="1" noChangeArrowheads="1"/>
          </p:cNvPicPr>
          <p:nvPr>
            <p:ph idx="1"/>
          </p:nvPr>
        </p:nvPicPr>
        <p:blipFill>
          <a:blip r:embed="rId2" cstate="print"/>
          <a:srcRect b="49367"/>
          <a:stretch>
            <a:fillRect/>
          </a:stretch>
        </p:blipFill>
        <p:spPr bwMode="auto">
          <a:xfrm>
            <a:off x="2327275" y="2895598"/>
            <a:ext cx="5715000" cy="1905003"/>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Delta demodulation component</a:t>
            </a:r>
            <a:endParaRPr lang="en-US" dirty="0"/>
          </a:p>
        </p:txBody>
      </p:sp>
      <p:sp>
        <p:nvSpPr>
          <p:cNvPr id="4" name="Slide Number Placeholder 3"/>
          <p:cNvSpPr>
            <a:spLocks noGrp="1"/>
          </p:cNvSpPr>
          <p:nvPr>
            <p:ph type="sldNum" sz="quarter" idx="12"/>
          </p:nvPr>
        </p:nvSpPr>
        <p:spPr/>
        <p:txBody>
          <a:bodyPr/>
          <a:lstStyle/>
          <a:p>
            <a:fld id="{0835D3F1-942D-493A-9267-AC334D10B35A}" type="slidenum">
              <a:rPr lang="en-US" smtClean="0"/>
              <a:t>23</a:t>
            </a:fld>
            <a:endParaRPr lang="en-US"/>
          </a:p>
        </p:txBody>
      </p:sp>
      <p:pic>
        <p:nvPicPr>
          <p:cNvPr id="5" name="Picture 6"/>
          <p:cNvPicPr>
            <a:picLocks noGrp="1" noChangeAspect="1" noChangeArrowheads="1"/>
          </p:cNvPicPr>
          <p:nvPr>
            <p:ph idx="1"/>
          </p:nvPr>
        </p:nvPicPr>
        <p:blipFill>
          <a:blip r:embed="rId2" cstate="print"/>
          <a:srcRect/>
          <a:stretch>
            <a:fillRect/>
          </a:stretch>
        </p:blipFill>
        <p:spPr bwMode="auto">
          <a:xfrm>
            <a:off x="1435100" y="2618196"/>
            <a:ext cx="7499350" cy="2459807"/>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835D3F1-942D-493A-9267-AC334D10B35A}" type="slidenum">
              <a:rPr lang="en-US" smtClean="0"/>
              <a:t>24</a:t>
            </a:fld>
            <a:endParaRPr lang="en-US"/>
          </a:p>
        </p:txBody>
      </p:sp>
      <p:sp>
        <p:nvSpPr>
          <p:cNvPr id="5" name="TextBox 4"/>
          <p:cNvSpPr txBox="1"/>
          <p:nvPr/>
        </p:nvSpPr>
        <p:spPr>
          <a:xfrm>
            <a:off x="1524000" y="990600"/>
            <a:ext cx="6477000" cy="5355312"/>
          </a:xfrm>
          <a:prstGeom prst="rect">
            <a:avLst/>
          </a:prstGeom>
          <a:noFill/>
        </p:spPr>
        <p:txBody>
          <a:bodyPr wrap="square" rtlCol="0">
            <a:spAutoFit/>
          </a:bodyPr>
          <a:lstStyle/>
          <a:p>
            <a:pPr>
              <a:buNone/>
            </a:pPr>
            <a:r>
              <a:rPr lang="en-US" dirty="0" smtClean="0"/>
              <a:t>Next form of pulse modulation the delta modulation</a:t>
            </a:r>
          </a:p>
          <a:p>
            <a:pPr>
              <a:buNone/>
            </a:pPr>
            <a:r>
              <a:rPr lang="en-US" dirty="0" smtClean="0"/>
              <a:t>Transmits information only to indicate whether the analog signal that is being encoded goes up or goes down</a:t>
            </a:r>
          </a:p>
          <a:p>
            <a:pPr>
              <a:buNone/>
            </a:pPr>
            <a:r>
              <a:rPr lang="en-US" dirty="0" smtClean="0"/>
              <a:t>The Encoder Outputs are highs or lows that “instruct” whether to go up or down, respectively</a:t>
            </a:r>
          </a:p>
          <a:p>
            <a:pPr>
              <a:buNone/>
            </a:pPr>
            <a:r>
              <a:rPr lang="en-US" dirty="0" smtClean="0"/>
              <a:t>DM takes advantage of the fact that voice signals do not change abruptly</a:t>
            </a:r>
          </a:p>
          <a:p>
            <a:pPr>
              <a:buNone/>
            </a:pPr>
            <a:r>
              <a:rPr lang="en-US" dirty="0" smtClean="0"/>
              <a:t>The analog signal is quantized by a one-bit ADC (a comparator implemented as a comparator) </a:t>
            </a:r>
          </a:p>
          <a:p>
            <a:pPr>
              <a:buNone/>
            </a:pPr>
            <a:r>
              <a:rPr lang="en-US" dirty="0" smtClean="0"/>
              <a:t>The comparator output is converted back to an analog signal with a 1-bit DAC, and subtracted from the input after passing through an integrator</a:t>
            </a:r>
          </a:p>
          <a:p>
            <a:pPr>
              <a:buNone/>
            </a:pPr>
            <a:r>
              <a:rPr lang="en-US" dirty="0" smtClean="0"/>
              <a:t>The shape of the analog signal is transmitted as follows: a "1" indicates that a positive excursion has occurred since the last sample, and a "0" indicates that a negative excursion has occurred since the last sample.</a:t>
            </a:r>
          </a:p>
          <a:p>
            <a:pPr>
              <a:buNone/>
            </a:pPr>
            <a:endParaRPr lang="en-US" dirty="0" smtClean="0"/>
          </a:p>
          <a:p>
            <a:pPr>
              <a:buNone/>
            </a:pPr>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Waveform</a:t>
            </a:r>
            <a:endParaRPr lang="en-US" dirty="0"/>
          </a:p>
        </p:txBody>
      </p:sp>
      <p:sp>
        <p:nvSpPr>
          <p:cNvPr id="2" name="Slide Number Placeholder 1"/>
          <p:cNvSpPr>
            <a:spLocks noGrp="1"/>
          </p:cNvSpPr>
          <p:nvPr>
            <p:ph type="sldNum" sz="quarter" idx="12"/>
          </p:nvPr>
        </p:nvSpPr>
        <p:spPr/>
        <p:txBody>
          <a:bodyPr/>
          <a:lstStyle/>
          <a:p>
            <a:fld id="{0835D3F1-942D-493A-9267-AC334D10B35A}" type="slidenum">
              <a:rPr lang="en-US" smtClean="0"/>
              <a:t>25</a:t>
            </a:fld>
            <a:endParaRPr lang="en-US"/>
          </a:p>
        </p:txBody>
      </p:sp>
      <p:pic>
        <p:nvPicPr>
          <p:cNvPr id="5" name="Picture 2"/>
          <p:cNvPicPr>
            <a:picLocks noGrp="1" noChangeAspect="1" noChangeArrowheads="1"/>
          </p:cNvPicPr>
          <p:nvPr>
            <p:ph idx="1"/>
          </p:nvPr>
        </p:nvPicPr>
        <p:blipFill>
          <a:blip r:embed="rId2" cstate="print"/>
          <a:srcRect/>
          <a:stretch>
            <a:fillRect/>
          </a:stretch>
        </p:blipFill>
        <p:spPr>
          <a:xfrm>
            <a:off x="1066800" y="2209800"/>
            <a:ext cx="7848600" cy="4000500"/>
          </a:xfrm>
          <a:noFill/>
        </p:spPr>
      </p:pic>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t>Signal Encoding</a:t>
            </a:r>
          </a:p>
        </p:txBody>
      </p:sp>
      <p:sp>
        <p:nvSpPr>
          <p:cNvPr id="56323" name="Rectangle 3"/>
          <p:cNvSpPr>
            <a:spLocks noGrp="1" noChangeArrowheads="1"/>
          </p:cNvSpPr>
          <p:nvPr>
            <p:ph type="body" idx="1"/>
          </p:nvPr>
        </p:nvSpPr>
        <p:spPr/>
        <p:txBody>
          <a:bodyPr>
            <a:normAutofit/>
          </a:bodyPr>
          <a:lstStyle/>
          <a:p>
            <a:r>
              <a:rPr lang="en-US" sz="2000" dirty="0"/>
              <a:t>Digital to Digital</a:t>
            </a:r>
          </a:p>
          <a:p>
            <a:pPr lvl="1"/>
            <a:r>
              <a:rPr lang="en-US" sz="1800" dirty="0" err="1"/>
              <a:t>unipolar</a:t>
            </a:r>
            <a:r>
              <a:rPr lang="en-US" sz="1800" dirty="0"/>
              <a:t>, polar, bipolar</a:t>
            </a:r>
            <a:r>
              <a:rPr lang="en-US" sz="1800" dirty="0" smtClean="0"/>
              <a:t>.</a:t>
            </a:r>
          </a:p>
          <a:p>
            <a:pPr lvl="1">
              <a:buNone/>
            </a:pPr>
            <a:endParaRPr lang="en-US" sz="1800" dirty="0"/>
          </a:p>
          <a:p>
            <a:r>
              <a:rPr lang="en-US" sz="2000" dirty="0"/>
              <a:t>Analog to Analog</a:t>
            </a:r>
          </a:p>
          <a:p>
            <a:pPr lvl="1"/>
            <a:r>
              <a:rPr lang="en-US" sz="1800" dirty="0"/>
              <a:t>Amplitude Modulation, Frequency Modulation, Phase </a:t>
            </a:r>
            <a:r>
              <a:rPr lang="en-US" sz="1800" dirty="0" smtClean="0"/>
              <a:t>Modulation</a:t>
            </a:r>
          </a:p>
          <a:p>
            <a:pPr lvl="1">
              <a:buNone/>
            </a:pPr>
            <a:endParaRPr lang="en-US" sz="1800" dirty="0"/>
          </a:p>
          <a:p>
            <a:r>
              <a:rPr lang="en-US" sz="2000" dirty="0"/>
              <a:t>Analog to Digital</a:t>
            </a:r>
          </a:p>
          <a:p>
            <a:pPr lvl="1"/>
            <a:r>
              <a:rPr lang="en-US" sz="1800" dirty="0"/>
              <a:t>Pulse Code </a:t>
            </a:r>
            <a:r>
              <a:rPr lang="en-US" sz="1800" dirty="0" smtClean="0"/>
              <a:t>Modulation</a:t>
            </a:r>
          </a:p>
          <a:p>
            <a:pPr lvl="1">
              <a:buNone/>
            </a:pPr>
            <a:endParaRPr lang="en-US" sz="1800" dirty="0"/>
          </a:p>
          <a:p>
            <a:r>
              <a:rPr lang="en-US" sz="2000" dirty="0"/>
              <a:t>Digital to Analog</a:t>
            </a:r>
          </a:p>
          <a:p>
            <a:pPr lvl="1"/>
            <a:r>
              <a:rPr lang="en-US" sz="1800" dirty="0"/>
              <a:t>ASK, FSK, PSK, QAM</a:t>
            </a:r>
          </a:p>
          <a:p>
            <a:endParaRPr lang="en-US" sz="2000" dirty="0"/>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atin typeface="Times New Roman" pitchFamily="18" charset="0"/>
              </a:rPr>
              <a:t>Basic Encoding Techniques</a:t>
            </a:r>
          </a:p>
        </p:txBody>
      </p:sp>
      <p:sp>
        <p:nvSpPr>
          <p:cNvPr id="3075" name="Rectangle 3"/>
          <p:cNvSpPr>
            <a:spLocks noGrp="1" noChangeArrowheads="1"/>
          </p:cNvSpPr>
          <p:nvPr>
            <p:ph type="body" idx="1"/>
          </p:nvPr>
        </p:nvSpPr>
        <p:spPr/>
        <p:txBody>
          <a:bodyPr>
            <a:normAutofit/>
          </a:bodyPr>
          <a:lstStyle/>
          <a:p>
            <a:r>
              <a:rPr lang="en-US" sz="2400" dirty="0">
                <a:latin typeface="Times New Roman" pitchFamily="18" charset="0"/>
              </a:rPr>
              <a:t>Digital data to analog signal</a:t>
            </a:r>
          </a:p>
          <a:p>
            <a:pPr lvl="1"/>
            <a:r>
              <a:rPr lang="en-US" sz="2000" dirty="0">
                <a:latin typeface="Times New Roman" pitchFamily="18" charset="0"/>
              </a:rPr>
              <a:t>Amplitude-shift keying (ASK)</a:t>
            </a:r>
          </a:p>
          <a:p>
            <a:pPr lvl="2"/>
            <a:r>
              <a:rPr lang="en-US" sz="1800" dirty="0">
                <a:latin typeface="Times New Roman" pitchFamily="18" charset="0"/>
              </a:rPr>
              <a:t>Amplitude difference of carrier </a:t>
            </a:r>
            <a:r>
              <a:rPr lang="en-US" sz="1800" dirty="0" smtClean="0">
                <a:latin typeface="Times New Roman" pitchFamily="18" charset="0"/>
              </a:rPr>
              <a:t>frequency</a:t>
            </a:r>
          </a:p>
          <a:p>
            <a:pPr lvl="2">
              <a:buNone/>
            </a:pPr>
            <a:endParaRPr lang="en-US" sz="1800" dirty="0">
              <a:latin typeface="Times New Roman" pitchFamily="18" charset="0"/>
            </a:endParaRPr>
          </a:p>
          <a:p>
            <a:pPr lvl="1"/>
            <a:r>
              <a:rPr lang="en-US" sz="2000" dirty="0">
                <a:latin typeface="Times New Roman" pitchFamily="18" charset="0"/>
              </a:rPr>
              <a:t>Frequency-shift keying (FSK)</a:t>
            </a:r>
          </a:p>
          <a:p>
            <a:pPr lvl="2"/>
            <a:r>
              <a:rPr lang="en-US" sz="1800" dirty="0">
                <a:latin typeface="Times New Roman" pitchFamily="18" charset="0"/>
              </a:rPr>
              <a:t>Frequency difference near carrier </a:t>
            </a:r>
            <a:r>
              <a:rPr lang="en-US" sz="1800" dirty="0" smtClean="0">
                <a:latin typeface="Times New Roman" pitchFamily="18" charset="0"/>
              </a:rPr>
              <a:t>frequency</a:t>
            </a:r>
          </a:p>
          <a:p>
            <a:pPr lvl="2">
              <a:buNone/>
            </a:pPr>
            <a:endParaRPr lang="en-US" sz="1800" dirty="0">
              <a:latin typeface="Times New Roman" pitchFamily="18" charset="0"/>
            </a:endParaRPr>
          </a:p>
          <a:p>
            <a:pPr lvl="1"/>
            <a:r>
              <a:rPr lang="en-US" sz="2000" dirty="0">
                <a:latin typeface="Times New Roman" pitchFamily="18" charset="0"/>
              </a:rPr>
              <a:t>Phase-shift keying (PSK)</a:t>
            </a:r>
          </a:p>
          <a:p>
            <a:pPr lvl="2"/>
            <a:r>
              <a:rPr lang="en-US" sz="1800" dirty="0">
                <a:latin typeface="Times New Roman" pitchFamily="18" charset="0"/>
              </a:rPr>
              <a:t>Phase of carrier signal </a:t>
            </a:r>
            <a:r>
              <a:rPr lang="en-US" sz="1800" dirty="0" smtClean="0">
                <a:latin typeface="Times New Roman" pitchFamily="18" charset="0"/>
              </a:rPr>
              <a:t>shifted</a:t>
            </a:r>
          </a:p>
          <a:p>
            <a:pPr lvl="2">
              <a:buNone/>
            </a:pPr>
            <a:endParaRPr lang="en-US" sz="1800" dirty="0">
              <a:latin typeface="Times New Roman" pitchFamily="18" charset="0"/>
            </a:endParaRPr>
          </a:p>
          <a:p>
            <a:pPr lvl="1"/>
            <a:r>
              <a:rPr lang="en-US" sz="2000" dirty="0" err="1">
                <a:latin typeface="Times New Roman" pitchFamily="18" charset="0"/>
              </a:rPr>
              <a:t>Quadrature</a:t>
            </a:r>
            <a:r>
              <a:rPr lang="en-US" sz="2000" dirty="0">
                <a:latin typeface="Times New Roman" pitchFamily="18" charset="0"/>
              </a:rPr>
              <a:t> Amplitude Modulation (QAM).</a:t>
            </a:r>
          </a:p>
          <a:p>
            <a:pPr lvl="1"/>
            <a:endParaRPr lang="en-US" sz="2000" dirty="0">
              <a:latin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l"/>
            <a:r>
              <a:rPr lang="en-US" altLang="zh-TW" b="1">
                <a:effectLst>
                  <a:outerShdw blurRad="38100" dist="38100" dir="2700000" algn="tl">
                    <a:srgbClr val="C0C0C0"/>
                  </a:outerShdw>
                </a:effectLst>
                <a:ea typeface="新細明體" pitchFamily="18" charset="-120"/>
              </a:rPr>
              <a:t>Hierarchy</a:t>
            </a:r>
          </a:p>
        </p:txBody>
      </p:sp>
      <p:sp>
        <p:nvSpPr>
          <p:cNvPr id="24579" name="Rectangle 3"/>
          <p:cNvSpPr>
            <a:spLocks noGrp="1" noChangeArrowheads="1"/>
          </p:cNvSpPr>
          <p:nvPr>
            <p:ph type="body" idx="1"/>
          </p:nvPr>
        </p:nvSpPr>
        <p:spPr/>
        <p:txBody>
          <a:bodyPr/>
          <a:lstStyle/>
          <a:p>
            <a:r>
              <a:rPr lang="en-US" altLang="zh-TW" sz="2800">
                <a:ea typeface="新細明體" pitchFamily="18" charset="-120"/>
              </a:rPr>
              <a:t>Types of digital-to-analog modulation</a:t>
            </a:r>
          </a:p>
        </p:txBody>
      </p:sp>
      <p:pic>
        <p:nvPicPr>
          <p:cNvPr id="24580" name="Picture 4"/>
          <p:cNvPicPr>
            <a:picLocks noChangeAspect="1" noChangeArrowheads="1"/>
          </p:cNvPicPr>
          <p:nvPr/>
        </p:nvPicPr>
        <p:blipFill>
          <a:blip r:embed="rId3" cstate="print"/>
          <a:srcRect/>
          <a:stretch>
            <a:fillRect/>
          </a:stretch>
        </p:blipFill>
        <p:spPr bwMode="auto">
          <a:xfrm>
            <a:off x="1219200" y="2708275"/>
            <a:ext cx="6950075" cy="2662238"/>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atin typeface="Times New Roman" pitchFamily="18" charset="0"/>
              </a:rPr>
              <a:t>Amplitude-Shift Keying</a:t>
            </a:r>
          </a:p>
        </p:txBody>
      </p:sp>
      <p:sp>
        <p:nvSpPr>
          <p:cNvPr id="8195" name="Rectangle 3"/>
          <p:cNvSpPr>
            <a:spLocks noGrp="1" noChangeArrowheads="1"/>
          </p:cNvSpPr>
          <p:nvPr>
            <p:ph type="body" idx="1"/>
          </p:nvPr>
        </p:nvSpPr>
        <p:spPr/>
        <p:txBody>
          <a:bodyPr/>
          <a:lstStyle/>
          <a:p>
            <a:pPr>
              <a:lnSpc>
                <a:spcPct val="90000"/>
              </a:lnSpc>
            </a:pPr>
            <a:r>
              <a:rPr lang="en-US" sz="2400" dirty="0">
                <a:latin typeface="Times New Roman" pitchFamily="18" charset="0"/>
              </a:rPr>
              <a:t>One binary digit represented by presence of carrier, at constant amplitude</a:t>
            </a:r>
          </a:p>
          <a:p>
            <a:pPr>
              <a:lnSpc>
                <a:spcPct val="90000"/>
              </a:lnSpc>
            </a:pPr>
            <a:r>
              <a:rPr lang="en-US" sz="2400" dirty="0">
                <a:latin typeface="Times New Roman" pitchFamily="18" charset="0"/>
              </a:rPr>
              <a:t>Other binary digit represented by absence of carrier</a:t>
            </a:r>
          </a:p>
          <a:p>
            <a:pPr>
              <a:lnSpc>
                <a:spcPct val="90000"/>
              </a:lnSpc>
            </a:pPr>
            <a:endParaRPr lang="en-US" sz="2800" dirty="0">
              <a:latin typeface="Times New Roman" pitchFamily="18" charset="0"/>
            </a:endParaRPr>
          </a:p>
          <a:p>
            <a:pPr>
              <a:lnSpc>
                <a:spcPct val="90000"/>
              </a:lnSpc>
            </a:pPr>
            <a:endParaRPr lang="en-US" sz="2800" dirty="0">
              <a:latin typeface="Times New Roman" pitchFamily="18" charset="0"/>
            </a:endParaRPr>
          </a:p>
          <a:p>
            <a:pPr>
              <a:lnSpc>
                <a:spcPct val="90000"/>
              </a:lnSpc>
            </a:pPr>
            <a:endParaRPr lang="en-US" sz="2800" dirty="0">
              <a:latin typeface="Times New Roman" pitchFamily="18" charset="0"/>
            </a:endParaRPr>
          </a:p>
          <a:p>
            <a:pPr lvl="2">
              <a:lnSpc>
                <a:spcPct val="90000"/>
              </a:lnSpc>
            </a:pPr>
            <a:endParaRPr lang="en-US" sz="2000" dirty="0">
              <a:latin typeface="Times New Roman" pitchFamily="18" charset="0"/>
            </a:endParaRPr>
          </a:p>
          <a:p>
            <a:pPr lvl="2">
              <a:lnSpc>
                <a:spcPct val="90000"/>
              </a:lnSpc>
            </a:pPr>
            <a:r>
              <a:rPr lang="en-US" sz="2000" dirty="0">
                <a:latin typeface="Times New Roman" pitchFamily="18" charset="0"/>
              </a:rPr>
              <a:t>where the carrier signal is </a:t>
            </a:r>
            <a:r>
              <a:rPr lang="en-US" sz="2000" i="1" dirty="0" err="1">
                <a:latin typeface="Times New Roman" pitchFamily="18" charset="0"/>
              </a:rPr>
              <a:t>A</a:t>
            </a:r>
            <a:r>
              <a:rPr lang="en-US" sz="2000" dirty="0" err="1">
                <a:latin typeface="Times New Roman" pitchFamily="18" charset="0"/>
              </a:rPr>
              <a:t>cos</a:t>
            </a:r>
            <a:r>
              <a:rPr lang="en-US" sz="2000" dirty="0">
                <a:latin typeface="Times New Roman" pitchFamily="18" charset="0"/>
              </a:rPr>
              <a:t>(2</a:t>
            </a:r>
            <a:r>
              <a:rPr lang="en-US" sz="2000" dirty="0">
                <a:latin typeface="Times New Roman" pitchFamily="18" charset="0"/>
                <a:cs typeface="Times New Roman" pitchFamily="18" charset="0"/>
              </a:rPr>
              <a:t>π</a:t>
            </a:r>
            <a:r>
              <a:rPr lang="en-US" sz="2000" i="1" dirty="0">
                <a:latin typeface="Times New Roman" pitchFamily="18" charset="0"/>
              </a:rPr>
              <a:t>f</a:t>
            </a:r>
            <a:r>
              <a:rPr lang="en-US" sz="2000" i="1" baseline="-25000" dirty="0">
                <a:latin typeface="Times New Roman" pitchFamily="18" charset="0"/>
              </a:rPr>
              <a:t>c</a:t>
            </a:r>
            <a:r>
              <a:rPr lang="en-US" sz="2000" i="1" dirty="0">
                <a:latin typeface="Times New Roman" pitchFamily="18" charset="0"/>
              </a:rPr>
              <a:t>t</a:t>
            </a:r>
            <a:r>
              <a:rPr lang="en-US" sz="2000" dirty="0">
                <a:latin typeface="Times New Roman" pitchFamily="18" charset="0"/>
              </a:rPr>
              <a:t>)						</a:t>
            </a:r>
          </a:p>
        </p:txBody>
      </p:sp>
      <p:graphicFrame>
        <p:nvGraphicFramePr>
          <p:cNvPr id="8196" name="Object 4"/>
          <p:cNvGraphicFramePr>
            <a:graphicFrameLocks noChangeAspect="1"/>
          </p:cNvGraphicFramePr>
          <p:nvPr/>
        </p:nvGraphicFramePr>
        <p:xfrm>
          <a:off x="2794000" y="3505200"/>
          <a:ext cx="1701800" cy="1146175"/>
        </p:xfrm>
        <a:graphic>
          <a:graphicData uri="http://schemas.openxmlformats.org/presentationml/2006/ole">
            <p:oleObj spid="_x0000_s28674" name="Equation" r:id="rId4" imgW="583920" imgH="533160" progId="Equation.3">
              <p:embed/>
            </p:oleObj>
          </a:graphicData>
        </a:graphic>
      </p:graphicFrame>
      <p:graphicFrame>
        <p:nvGraphicFramePr>
          <p:cNvPr id="8197" name="Object 5"/>
          <p:cNvGraphicFramePr>
            <a:graphicFrameLocks noChangeAspect="1"/>
          </p:cNvGraphicFramePr>
          <p:nvPr/>
        </p:nvGraphicFramePr>
        <p:xfrm>
          <a:off x="4176713" y="3559175"/>
          <a:ext cx="1857375" cy="557213"/>
        </p:xfrm>
        <a:graphic>
          <a:graphicData uri="http://schemas.openxmlformats.org/presentationml/2006/ole">
            <p:oleObj spid="_x0000_s28675" name="Equation" r:id="rId5" imgW="761760" imgH="228600" progId="Equation.3">
              <p:embed/>
            </p:oleObj>
          </a:graphicData>
        </a:graphic>
      </p:graphicFrame>
      <p:graphicFrame>
        <p:nvGraphicFramePr>
          <p:cNvPr id="8198" name="Object 6"/>
          <p:cNvGraphicFramePr>
            <a:graphicFrameLocks noChangeAspect="1"/>
          </p:cNvGraphicFramePr>
          <p:nvPr/>
        </p:nvGraphicFramePr>
        <p:xfrm>
          <a:off x="4951413" y="4076700"/>
          <a:ext cx="309562" cy="433388"/>
        </p:xfrm>
        <a:graphic>
          <a:graphicData uri="http://schemas.openxmlformats.org/presentationml/2006/ole">
            <p:oleObj spid="_x0000_s28676" name="Equation" r:id="rId6" imgW="126720" imgH="177480" progId="Equation.3">
              <p:embed/>
            </p:oleObj>
          </a:graphicData>
        </a:graphic>
      </p:graphicFrame>
      <p:graphicFrame>
        <p:nvGraphicFramePr>
          <p:cNvPr id="8199" name="Object 7"/>
          <p:cNvGraphicFramePr>
            <a:graphicFrameLocks noChangeAspect="1"/>
          </p:cNvGraphicFramePr>
          <p:nvPr/>
        </p:nvGraphicFramePr>
        <p:xfrm>
          <a:off x="6557963" y="3603625"/>
          <a:ext cx="1238250" cy="495300"/>
        </p:xfrm>
        <a:graphic>
          <a:graphicData uri="http://schemas.openxmlformats.org/presentationml/2006/ole">
            <p:oleObj spid="_x0000_s28677" name="Equation" r:id="rId7" imgW="507960" imgH="203040" progId="Equation.3">
              <p:embed/>
            </p:oleObj>
          </a:graphicData>
        </a:graphic>
      </p:graphicFrame>
      <p:graphicFrame>
        <p:nvGraphicFramePr>
          <p:cNvPr id="8200" name="Object 8"/>
          <p:cNvGraphicFramePr>
            <a:graphicFrameLocks noChangeAspect="1"/>
          </p:cNvGraphicFramePr>
          <p:nvPr/>
        </p:nvGraphicFramePr>
        <p:xfrm>
          <a:off x="6553200" y="4030663"/>
          <a:ext cx="1331913" cy="495300"/>
        </p:xfrm>
        <a:graphic>
          <a:graphicData uri="http://schemas.openxmlformats.org/presentationml/2006/ole">
            <p:oleObj spid="_x0000_s28678" name="Equation" r:id="rId8" imgW="545760" imgH="203040" progId="Equation.3">
              <p:embed/>
            </p:oleObj>
          </a:graphicData>
        </a:graphic>
      </p:graphicFrame>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914400"/>
            <a:ext cx="7772400" cy="1200329"/>
          </a:xfrm>
          <a:prstGeom prst="rect">
            <a:avLst/>
          </a:prstGeom>
          <a:noFill/>
        </p:spPr>
        <p:txBody>
          <a:bodyPr wrap="square" rtlCol="0">
            <a:spAutoFit/>
          </a:bodyPr>
          <a:lstStyle/>
          <a:p>
            <a:r>
              <a:rPr lang="en-US" sz="3600" b="1" i="1" dirty="0">
                <a:effectLst>
                  <a:outerShdw blurRad="38100" dist="38100" dir="2700000" algn="tl">
                    <a:srgbClr val="C0C0C0"/>
                  </a:outerShdw>
                </a:effectLst>
              </a:rPr>
              <a:t>	</a:t>
            </a:r>
            <a:r>
              <a:rPr lang="en-US" sz="3600" b="1" i="1" u="sng" baseline="0" dirty="0" smtClean="0">
                <a:effectLst>
                  <a:outerShdw blurRad="38100" dist="38100" dir="2700000" algn="tl">
                    <a:srgbClr val="C0C0C0"/>
                  </a:outerShdw>
                </a:effectLst>
              </a:rPr>
              <a:t>Topics discussed in this section:</a:t>
            </a:r>
          </a:p>
          <a:p>
            <a:endParaRPr lang="en-US" sz="3600" dirty="0"/>
          </a:p>
        </p:txBody>
      </p:sp>
      <p:sp>
        <p:nvSpPr>
          <p:cNvPr id="5" name="TextBox 4"/>
          <p:cNvSpPr txBox="1"/>
          <p:nvPr/>
        </p:nvSpPr>
        <p:spPr>
          <a:xfrm>
            <a:off x="2438400" y="2590800"/>
            <a:ext cx="4267200" cy="2246769"/>
          </a:xfrm>
          <a:prstGeom prst="rect">
            <a:avLst/>
          </a:prstGeom>
          <a:noFill/>
        </p:spPr>
        <p:txBody>
          <a:bodyPr wrap="square" rtlCol="0">
            <a:spAutoFit/>
          </a:bodyPr>
          <a:lstStyle/>
          <a:p>
            <a:pPr>
              <a:buClr>
                <a:schemeClr val="tx1"/>
              </a:buClr>
              <a:buSzPct val="117000"/>
              <a:buFont typeface="Wingdings" pitchFamily="1" charset="2"/>
              <a:buChar char="§"/>
            </a:pPr>
            <a:r>
              <a:rPr lang="en-US" sz="2000" b="1" baseline="0" dirty="0" smtClean="0"/>
              <a:t> Pulse Code Modulation (PCM)</a:t>
            </a:r>
          </a:p>
          <a:p>
            <a:pPr>
              <a:buClr>
                <a:schemeClr val="tx1"/>
              </a:buClr>
              <a:buSzPct val="117000"/>
              <a:buFont typeface="Wingdings" pitchFamily="1" charset="2"/>
              <a:buChar char="§"/>
            </a:pPr>
            <a:endParaRPr lang="en-US" sz="2400" dirty="0"/>
          </a:p>
          <a:p>
            <a:pPr>
              <a:buClr>
                <a:schemeClr val="tx1"/>
              </a:buClr>
              <a:buSzPct val="117000"/>
            </a:pPr>
            <a:endParaRPr lang="en-US" sz="2400" baseline="0" dirty="0" smtClean="0"/>
          </a:p>
          <a:p>
            <a:pPr>
              <a:buClr>
                <a:schemeClr val="tx1"/>
              </a:buClr>
              <a:buSzPct val="117000"/>
            </a:pPr>
            <a:endParaRPr lang="fr-FR" sz="2400" baseline="0" dirty="0" smtClean="0"/>
          </a:p>
          <a:p>
            <a:pPr>
              <a:buClr>
                <a:schemeClr val="tx1"/>
              </a:buClr>
              <a:buSzPct val="117000"/>
              <a:buFont typeface="Wingdings" pitchFamily="1" charset="2"/>
              <a:buChar char="§"/>
            </a:pPr>
            <a:r>
              <a:rPr lang="fr-FR" sz="2400" b="1" baseline="0" dirty="0" smtClean="0"/>
              <a:t> Delta Modulation (DM)</a:t>
            </a:r>
            <a:endParaRPr lang="en-US" sz="2400" b="1" baseline="0" dirty="0" smtClean="0"/>
          </a:p>
          <a:p>
            <a:pPr>
              <a:buClr>
                <a:schemeClr val="tx1"/>
              </a:buClr>
              <a:buSzPct val="117000"/>
            </a:pPr>
            <a:endParaRPr lang="fr-FR" sz="2400" baseline="0" dirty="0" smtClean="0"/>
          </a:p>
        </p:txBody>
      </p:sp>
      <p:sp>
        <p:nvSpPr>
          <p:cNvPr id="6" name="Slide Number Placeholder 5"/>
          <p:cNvSpPr>
            <a:spLocks noGrp="1"/>
          </p:cNvSpPr>
          <p:nvPr>
            <p:ph type="sldNum" sz="quarter" idx="12"/>
          </p:nvPr>
        </p:nvSpPr>
        <p:spPr/>
        <p:txBody>
          <a:bodyPr/>
          <a:lstStyle/>
          <a:p>
            <a:fld id="{0835D3F1-942D-493A-9267-AC334D10B35A}" type="slidenum">
              <a:rPr lang="en-US" smtClean="0"/>
              <a:t>3</a:t>
            </a:fld>
            <a:endParaRPr lang="en-US"/>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6" name="Picture 8"/>
          <p:cNvPicPr>
            <a:picLocks noChangeAspect="1" noChangeArrowheads="1"/>
          </p:cNvPicPr>
          <p:nvPr/>
        </p:nvPicPr>
        <p:blipFill>
          <a:blip r:embed="rId3" cstate="print"/>
          <a:srcRect/>
          <a:stretch>
            <a:fillRect/>
          </a:stretch>
        </p:blipFill>
        <p:spPr bwMode="auto">
          <a:xfrm>
            <a:off x="1828800" y="4038600"/>
            <a:ext cx="6188075" cy="2562225"/>
          </a:xfrm>
          <a:prstGeom prst="rect">
            <a:avLst/>
          </a:prstGeom>
          <a:noFill/>
          <a:ln w="9525">
            <a:noFill/>
            <a:miter lim="800000"/>
            <a:headEnd/>
            <a:tailEnd/>
          </a:ln>
          <a:effectLst/>
        </p:spPr>
      </p:pic>
      <p:sp>
        <p:nvSpPr>
          <p:cNvPr id="58377" name="Rectangle 9"/>
          <p:cNvSpPr>
            <a:spLocks noChangeArrowheads="1"/>
          </p:cNvSpPr>
          <p:nvPr/>
        </p:nvSpPr>
        <p:spPr bwMode="auto">
          <a:xfrm>
            <a:off x="457200" y="228600"/>
            <a:ext cx="8458200" cy="609600"/>
          </a:xfrm>
          <a:prstGeom prst="rect">
            <a:avLst/>
          </a:prstGeom>
          <a:noFill/>
          <a:ln w="9525">
            <a:noFill/>
            <a:miter lim="800000"/>
            <a:headEnd/>
            <a:tailEnd/>
          </a:ln>
          <a:effectLst/>
        </p:spPr>
        <p:txBody>
          <a:bodyPr anchor="ctr"/>
          <a:lstStyle/>
          <a:p>
            <a:pPr algn="ctr"/>
            <a:r>
              <a:rPr lang="en-US" sz="3600" dirty="0">
                <a:solidFill>
                  <a:schemeClr val="tx2"/>
                </a:solidFill>
              </a:rPr>
              <a:t>Digital to Analog Modulation</a:t>
            </a:r>
          </a:p>
        </p:txBody>
      </p:sp>
      <p:sp>
        <p:nvSpPr>
          <p:cNvPr id="58378" name="Rectangle 10"/>
          <p:cNvSpPr>
            <a:spLocks noChangeArrowheads="1"/>
          </p:cNvSpPr>
          <p:nvPr/>
        </p:nvSpPr>
        <p:spPr bwMode="auto">
          <a:xfrm>
            <a:off x="1219200" y="1066800"/>
            <a:ext cx="7696200" cy="2667000"/>
          </a:xfrm>
          <a:prstGeom prst="rect">
            <a:avLst/>
          </a:prstGeom>
          <a:noFill/>
          <a:ln w="9525">
            <a:noFill/>
            <a:miter lim="800000"/>
            <a:headEnd/>
            <a:tailEnd/>
          </a:ln>
          <a:effectLst/>
        </p:spPr>
        <p:txBody>
          <a:bodyPr/>
          <a:lstStyle/>
          <a:p>
            <a:pPr marL="342900" indent="-342900">
              <a:spcBef>
                <a:spcPct val="20000"/>
              </a:spcBef>
              <a:buFontTx/>
              <a:buChar char="•"/>
            </a:pPr>
            <a:r>
              <a:rPr lang="en-US" sz="2400" dirty="0">
                <a:solidFill>
                  <a:schemeClr val="folHlink"/>
                </a:solidFill>
              </a:rPr>
              <a:t>Amplitude Shift Keying (ASK)</a:t>
            </a:r>
          </a:p>
          <a:p>
            <a:pPr marL="742950" lvl="1" indent="-285750">
              <a:spcBef>
                <a:spcPct val="20000"/>
              </a:spcBef>
              <a:buFontTx/>
              <a:buChar char="–"/>
            </a:pPr>
            <a:r>
              <a:rPr lang="en-US" dirty="0"/>
              <a:t>the strength of the carrier signal is varied to represent binary 0 or </a:t>
            </a:r>
            <a:r>
              <a:rPr lang="en-US" dirty="0" smtClean="0"/>
              <a:t>1</a:t>
            </a:r>
          </a:p>
          <a:p>
            <a:pPr marL="742950" lvl="1" indent="-285750">
              <a:spcBef>
                <a:spcPct val="20000"/>
              </a:spcBef>
            </a:pPr>
            <a:endParaRPr lang="en-US" dirty="0"/>
          </a:p>
          <a:p>
            <a:pPr marL="742950" lvl="1" indent="-285750">
              <a:spcBef>
                <a:spcPct val="20000"/>
              </a:spcBef>
              <a:buFontTx/>
              <a:buChar char="–"/>
            </a:pPr>
            <a:r>
              <a:rPr lang="en-US" dirty="0"/>
              <a:t>Both frequency and phase remain constant while amplitude </a:t>
            </a:r>
            <a:r>
              <a:rPr lang="en-US" dirty="0" smtClean="0"/>
              <a:t>changes</a:t>
            </a:r>
          </a:p>
          <a:p>
            <a:pPr marL="742950" lvl="1" indent="-285750">
              <a:spcBef>
                <a:spcPct val="20000"/>
              </a:spcBef>
            </a:pPr>
            <a:endParaRPr lang="en-US" dirty="0"/>
          </a:p>
          <a:p>
            <a:pPr marL="742950" lvl="1" indent="-285750">
              <a:spcBef>
                <a:spcPct val="20000"/>
              </a:spcBef>
              <a:buFontTx/>
              <a:buChar char="–"/>
            </a:pPr>
            <a:r>
              <a:rPr lang="en-US" dirty="0"/>
              <a:t>The peak amplitude of the signal during each bit duration is </a:t>
            </a:r>
            <a:r>
              <a:rPr lang="en-US" dirty="0" smtClean="0"/>
              <a:t>constant</a:t>
            </a:r>
          </a:p>
          <a:p>
            <a:pPr marL="742950" lvl="1" indent="-285750">
              <a:spcBef>
                <a:spcPct val="20000"/>
              </a:spcBef>
            </a:pPr>
            <a:endParaRPr lang="en-US" dirty="0"/>
          </a:p>
          <a:p>
            <a:pPr marL="742950" lvl="1" indent="-285750">
              <a:spcBef>
                <a:spcPct val="20000"/>
              </a:spcBef>
              <a:buFontTx/>
              <a:buChar char="–"/>
            </a:pPr>
            <a:r>
              <a:rPr lang="en-US" dirty="0"/>
              <a:t>ASK transmission is highly susceptible to noise interference</a:t>
            </a:r>
            <a:endParaRPr lang="en-US" sz="2000" dirty="0"/>
          </a:p>
        </p:txBody>
      </p:sp>
    </p:spTree>
  </p:cSld>
  <p:clrMapOvr>
    <a:masterClrMapping/>
  </p:clrMapOvr>
  <p:transition advClick="0">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143000" y="274638"/>
            <a:ext cx="7543800" cy="1143000"/>
          </a:xfrm>
        </p:spPr>
        <p:txBody>
          <a:bodyPr>
            <a:normAutofit fontScale="90000"/>
          </a:bodyPr>
          <a:lstStyle/>
          <a:p>
            <a:pPr algn="l"/>
            <a:r>
              <a:rPr lang="en-US" altLang="zh-TW" sz="4000" b="1" dirty="0">
                <a:effectLst>
                  <a:outerShdw blurRad="38100" dist="38100" dir="2700000" algn="tl">
                    <a:srgbClr val="C0C0C0"/>
                  </a:outerShdw>
                </a:effectLst>
                <a:ea typeface="新細明體" pitchFamily="18" charset="-120"/>
              </a:rPr>
              <a:t>Amplitude Shift Keying (ASK) (contd.)</a:t>
            </a:r>
          </a:p>
        </p:txBody>
      </p:sp>
      <p:sp>
        <p:nvSpPr>
          <p:cNvPr id="30723" name="Rectangle 3"/>
          <p:cNvSpPr>
            <a:spLocks noGrp="1" noChangeArrowheads="1"/>
          </p:cNvSpPr>
          <p:nvPr>
            <p:ph type="body" sz="half" idx="1"/>
          </p:nvPr>
        </p:nvSpPr>
        <p:spPr>
          <a:xfrm>
            <a:off x="1219200" y="1600200"/>
            <a:ext cx="7529513" cy="4525963"/>
          </a:xfrm>
        </p:spPr>
        <p:txBody>
          <a:bodyPr/>
          <a:lstStyle/>
          <a:p>
            <a:r>
              <a:rPr lang="en-US" altLang="zh-TW" sz="2400" dirty="0">
                <a:ea typeface="新細明體" pitchFamily="18" charset="-120"/>
              </a:rPr>
              <a:t>Bandwidth for ASK</a:t>
            </a:r>
          </a:p>
          <a:p>
            <a:endParaRPr lang="en-US" altLang="zh-TW" sz="2400" dirty="0">
              <a:ea typeface="新細明體" pitchFamily="18" charset="-120"/>
            </a:endParaRPr>
          </a:p>
          <a:p>
            <a:endParaRPr lang="en-US" altLang="zh-TW" sz="2400" dirty="0">
              <a:ea typeface="新細明體" pitchFamily="18" charset="-120"/>
            </a:endParaRPr>
          </a:p>
          <a:p>
            <a:pPr lvl="1"/>
            <a:r>
              <a:rPr lang="en-US" altLang="zh-TW" sz="2000" dirty="0" err="1">
                <a:ea typeface="新細明體" pitchFamily="18" charset="-120"/>
              </a:rPr>
              <a:t>N</a:t>
            </a:r>
            <a:r>
              <a:rPr lang="en-US" altLang="zh-TW" sz="2000" baseline="-6000" dirty="0" err="1">
                <a:ea typeface="新細明體" pitchFamily="18" charset="-120"/>
              </a:rPr>
              <a:t>baud</a:t>
            </a:r>
            <a:r>
              <a:rPr lang="en-US" altLang="zh-TW" sz="2000" dirty="0">
                <a:ea typeface="新細明體" pitchFamily="18" charset="-120"/>
              </a:rPr>
              <a:t>: the baud rate</a:t>
            </a:r>
          </a:p>
          <a:p>
            <a:pPr lvl="1"/>
            <a:r>
              <a:rPr lang="en-US" altLang="zh-TW" sz="2000" dirty="0">
                <a:ea typeface="新細明體" pitchFamily="18" charset="-120"/>
              </a:rPr>
              <a:t>d: the factor related to the modulation process (with a minimum value of 0)</a:t>
            </a:r>
          </a:p>
          <a:p>
            <a:pPr lvl="1">
              <a:buFontTx/>
              <a:buNone/>
            </a:pPr>
            <a:endParaRPr lang="en-US" altLang="zh-TW" sz="2400" dirty="0">
              <a:ea typeface="新細明體" pitchFamily="18" charset="-120"/>
            </a:endParaRPr>
          </a:p>
        </p:txBody>
      </p:sp>
      <p:grpSp>
        <p:nvGrpSpPr>
          <p:cNvPr id="2" name="Group 4"/>
          <p:cNvGrpSpPr>
            <a:grpSpLocks/>
          </p:cNvGrpSpPr>
          <p:nvPr/>
        </p:nvGrpSpPr>
        <p:grpSpPr bwMode="auto">
          <a:xfrm>
            <a:off x="3059113" y="2133600"/>
            <a:ext cx="2736850" cy="574675"/>
            <a:chOff x="1701" y="1434"/>
            <a:chExt cx="1814" cy="408"/>
          </a:xfrm>
        </p:grpSpPr>
        <p:graphicFrame>
          <p:nvGraphicFramePr>
            <p:cNvPr id="30725" name="Object 5"/>
            <p:cNvGraphicFramePr>
              <a:graphicFrameLocks noChangeAspect="1"/>
            </p:cNvGraphicFramePr>
            <p:nvPr/>
          </p:nvGraphicFramePr>
          <p:xfrm>
            <a:off x="1746" y="1480"/>
            <a:ext cx="1724" cy="293"/>
          </p:xfrm>
          <a:graphic>
            <a:graphicData uri="http://schemas.openxmlformats.org/presentationml/2006/ole">
              <p:oleObj spid="_x0000_s29698" name="方程式" r:id="rId4" imgW="1346040" imgH="228600" progId="Equation.3">
                <p:embed/>
              </p:oleObj>
            </a:graphicData>
          </a:graphic>
        </p:graphicFrame>
        <p:sp>
          <p:nvSpPr>
            <p:cNvPr id="30726" name="Rectangle 6"/>
            <p:cNvSpPr>
              <a:spLocks noChangeArrowheads="1"/>
            </p:cNvSpPr>
            <p:nvPr/>
          </p:nvSpPr>
          <p:spPr bwMode="auto">
            <a:xfrm>
              <a:off x="1701" y="1434"/>
              <a:ext cx="1814" cy="408"/>
            </a:xfrm>
            <a:prstGeom prst="rect">
              <a:avLst/>
            </a:prstGeom>
            <a:noFill/>
            <a:ln w="38100">
              <a:solidFill>
                <a:srgbClr val="FF0000"/>
              </a:solidFill>
              <a:miter lim="800000"/>
              <a:headEnd/>
              <a:tailEnd/>
            </a:ln>
            <a:effectLst/>
          </p:spPr>
          <p:txBody>
            <a:bodyPr wrap="none" anchor="ctr"/>
            <a:lstStyle/>
            <a:p>
              <a:endParaRPr lang="en-US"/>
            </a:p>
          </p:txBody>
        </p:sp>
      </p:gr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5" name="Picture 3"/>
          <p:cNvPicPr>
            <a:picLocks noChangeAspect="1" noChangeArrowheads="1"/>
          </p:cNvPicPr>
          <p:nvPr/>
        </p:nvPicPr>
        <p:blipFill>
          <a:blip r:embed="rId3" cstate="print"/>
          <a:srcRect/>
          <a:stretch>
            <a:fillRect/>
          </a:stretch>
        </p:blipFill>
        <p:spPr bwMode="auto">
          <a:xfrm>
            <a:off x="1295400" y="3505200"/>
            <a:ext cx="7221538" cy="2468562"/>
          </a:xfrm>
          <a:prstGeom prst="rect">
            <a:avLst/>
          </a:prstGeom>
          <a:noFill/>
          <a:ln w="9525">
            <a:noFill/>
            <a:miter lim="800000"/>
            <a:headEnd/>
            <a:tailEnd/>
          </a:ln>
          <a:effectLst/>
        </p:spPr>
      </p:pic>
      <p:pic>
        <p:nvPicPr>
          <p:cNvPr id="4" name="Picture 7"/>
          <p:cNvPicPr>
            <a:picLocks noChangeAspect="1" noChangeArrowheads="1"/>
          </p:cNvPicPr>
          <p:nvPr/>
        </p:nvPicPr>
        <p:blipFill>
          <a:blip r:embed="rId4" cstate="print"/>
          <a:srcRect/>
          <a:stretch>
            <a:fillRect/>
          </a:stretch>
        </p:blipFill>
        <p:spPr bwMode="auto">
          <a:xfrm>
            <a:off x="2057400" y="533400"/>
            <a:ext cx="5545137" cy="2633663"/>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atin typeface="Times New Roman" pitchFamily="18" charset="0"/>
              </a:rPr>
              <a:t>Amplitude-Shift Keying</a:t>
            </a:r>
          </a:p>
        </p:txBody>
      </p:sp>
      <p:sp>
        <p:nvSpPr>
          <p:cNvPr id="10243" name="Rectangle 3"/>
          <p:cNvSpPr>
            <a:spLocks noGrp="1" noChangeArrowheads="1"/>
          </p:cNvSpPr>
          <p:nvPr>
            <p:ph type="body" idx="1"/>
          </p:nvPr>
        </p:nvSpPr>
        <p:spPr/>
        <p:txBody>
          <a:bodyPr>
            <a:normAutofit/>
          </a:bodyPr>
          <a:lstStyle/>
          <a:p>
            <a:r>
              <a:rPr lang="en-US" sz="2400" dirty="0">
                <a:latin typeface="Times New Roman" pitchFamily="18" charset="0"/>
              </a:rPr>
              <a:t>Susceptible to sudden gain </a:t>
            </a:r>
            <a:r>
              <a:rPr lang="en-US" sz="2400" dirty="0" smtClean="0">
                <a:latin typeface="Times New Roman" pitchFamily="18" charset="0"/>
              </a:rPr>
              <a:t>changes</a:t>
            </a:r>
          </a:p>
          <a:p>
            <a:pPr>
              <a:buNone/>
            </a:pPr>
            <a:endParaRPr lang="en-US" sz="2400" dirty="0">
              <a:latin typeface="Times New Roman" pitchFamily="18" charset="0"/>
            </a:endParaRPr>
          </a:p>
          <a:p>
            <a:r>
              <a:rPr lang="en-US" sz="2400" dirty="0">
                <a:latin typeface="Times New Roman" pitchFamily="18" charset="0"/>
              </a:rPr>
              <a:t>Inefficient modulation </a:t>
            </a:r>
            <a:r>
              <a:rPr lang="en-US" sz="2400" dirty="0" smtClean="0">
                <a:latin typeface="Times New Roman" pitchFamily="18" charset="0"/>
              </a:rPr>
              <a:t>technique</a:t>
            </a:r>
          </a:p>
          <a:p>
            <a:pPr>
              <a:buNone/>
            </a:pPr>
            <a:endParaRPr lang="en-US" sz="2400" dirty="0">
              <a:latin typeface="Times New Roman" pitchFamily="18" charset="0"/>
            </a:endParaRPr>
          </a:p>
          <a:p>
            <a:r>
              <a:rPr lang="en-US" sz="2400" dirty="0">
                <a:latin typeface="Times New Roman" pitchFamily="18" charset="0"/>
              </a:rPr>
              <a:t>On voice-grade lines, used up to 1200 </a:t>
            </a:r>
            <a:r>
              <a:rPr lang="en-US" sz="2400" dirty="0" smtClean="0">
                <a:latin typeface="Times New Roman" pitchFamily="18" charset="0"/>
              </a:rPr>
              <a:t>bps</a:t>
            </a:r>
          </a:p>
          <a:p>
            <a:pPr>
              <a:buNone/>
            </a:pPr>
            <a:endParaRPr lang="en-US" sz="2400" dirty="0">
              <a:latin typeface="Times New Roman" pitchFamily="18" charset="0"/>
            </a:endParaRPr>
          </a:p>
          <a:p>
            <a:r>
              <a:rPr lang="en-US" sz="2400" dirty="0">
                <a:latin typeface="Times New Roman" pitchFamily="18" charset="0"/>
              </a:rPr>
              <a:t>Used to transmit digital data over optical fiber</a:t>
            </a:r>
          </a:p>
          <a:p>
            <a:endParaRPr lang="en-US" sz="2400" dirty="0">
              <a:latin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normAutofit fontScale="90000"/>
          </a:bodyPr>
          <a:lstStyle/>
          <a:p>
            <a:pPr algn="l"/>
            <a:r>
              <a:rPr lang="en-US" altLang="zh-TW" sz="4000" b="1">
                <a:effectLst>
                  <a:outerShdw blurRad="38100" dist="38100" dir="2700000" algn="tl">
                    <a:srgbClr val="C0C0C0"/>
                  </a:outerShdw>
                </a:effectLst>
                <a:ea typeface="新細明體" pitchFamily="18" charset="-120"/>
              </a:rPr>
              <a:t>Amplitude Shift Keying (ASK) (contd.)</a:t>
            </a:r>
          </a:p>
        </p:txBody>
      </p:sp>
      <p:sp>
        <p:nvSpPr>
          <p:cNvPr id="40963" name="Rectangle 3"/>
          <p:cNvSpPr>
            <a:spLocks noGrp="1" noChangeArrowheads="1"/>
          </p:cNvSpPr>
          <p:nvPr>
            <p:ph type="body" idx="1"/>
          </p:nvPr>
        </p:nvSpPr>
        <p:spPr/>
        <p:txBody>
          <a:bodyPr/>
          <a:lstStyle/>
          <a:p>
            <a:endParaRPr lang="en-US" altLang="zh-TW" sz="2800" dirty="0" smtClean="0">
              <a:ea typeface="新細明體" pitchFamily="18" charset="-120"/>
            </a:endParaRPr>
          </a:p>
          <a:p>
            <a:endParaRPr lang="en-US" altLang="zh-TW" sz="2800" dirty="0" smtClean="0">
              <a:ea typeface="新細明體" pitchFamily="18" charset="-120"/>
            </a:endParaRPr>
          </a:p>
          <a:p>
            <a:r>
              <a:rPr lang="en-US" altLang="zh-TW" sz="2800" dirty="0" smtClean="0">
                <a:ea typeface="新細明體" pitchFamily="18" charset="-120"/>
              </a:rPr>
              <a:t>A </a:t>
            </a:r>
            <a:r>
              <a:rPr lang="en-US" altLang="zh-TW" sz="2800" dirty="0">
                <a:ea typeface="新細明體" pitchFamily="18" charset="-120"/>
              </a:rPr>
              <a:t>popular ASK technique is called on/off keying (OOK)</a:t>
            </a:r>
          </a:p>
          <a:p>
            <a:pPr lvl="1"/>
            <a:r>
              <a:rPr lang="en-US" altLang="zh-TW" sz="2400" dirty="0">
                <a:ea typeface="新細明體" pitchFamily="18" charset="-120"/>
              </a:rPr>
              <a:t>One of the bit value is represented by no voltage</a:t>
            </a:r>
          </a:p>
          <a:p>
            <a:pPr lvl="1"/>
            <a:r>
              <a:rPr lang="en-US" altLang="zh-TW" sz="2400" dirty="0">
                <a:ea typeface="新細明體" pitchFamily="18" charset="-120"/>
              </a:rPr>
              <a:t>(</a:t>
            </a:r>
            <a:r>
              <a:rPr lang="en-US" altLang="zh-TW" sz="2400" dirty="0">
                <a:ea typeface="新細明體" pitchFamily="18" charset="-120"/>
                <a:sym typeface="Symbol" pitchFamily="18" charset="2"/>
              </a:rPr>
              <a:t></a:t>
            </a:r>
            <a:r>
              <a:rPr lang="en-US" altLang="zh-TW" sz="2400" dirty="0">
                <a:ea typeface="新細明體" pitchFamily="18" charset="-120"/>
              </a:rPr>
              <a:t>) reducing total required transmission energy</a:t>
            </a:r>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r>
              <a:rPr lang="en-US">
                <a:latin typeface="Times New Roman" pitchFamily="18" charset="0"/>
              </a:rPr>
              <a:t>Binary Frequency-Shift Keying (BFSK)</a:t>
            </a:r>
          </a:p>
        </p:txBody>
      </p:sp>
      <p:sp>
        <p:nvSpPr>
          <p:cNvPr id="12291" name="Rectangle 3"/>
          <p:cNvSpPr>
            <a:spLocks noGrp="1" noChangeArrowheads="1"/>
          </p:cNvSpPr>
          <p:nvPr>
            <p:ph type="body" idx="1"/>
          </p:nvPr>
        </p:nvSpPr>
        <p:spPr/>
        <p:txBody>
          <a:bodyPr/>
          <a:lstStyle/>
          <a:p>
            <a:r>
              <a:rPr lang="en-US" sz="2400" dirty="0">
                <a:latin typeface="Times New Roman" pitchFamily="18" charset="0"/>
              </a:rPr>
              <a:t>Two binary digits represented by two different frequencies near the carrier frequency</a:t>
            </a:r>
          </a:p>
          <a:p>
            <a:endParaRPr lang="en-US" sz="2800" dirty="0">
              <a:latin typeface="Times New Roman" pitchFamily="18" charset="0"/>
            </a:endParaRPr>
          </a:p>
          <a:p>
            <a:endParaRPr lang="en-US" sz="2800" dirty="0">
              <a:latin typeface="Times New Roman" pitchFamily="18" charset="0"/>
            </a:endParaRPr>
          </a:p>
          <a:p>
            <a:endParaRPr lang="en-US" sz="2800" dirty="0">
              <a:latin typeface="Times New Roman" pitchFamily="18" charset="0"/>
            </a:endParaRPr>
          </a:p>
          <a:p>
            <a:endParaRPr lang="en-US" sz="2800" dirty="0">
              <a:latin typeface="Times New Roman" pitchFamily="18" charset="0"/>
            </a:endParaRPr>
          </a:p>
          <a:p>
            <a:pPr lvl="2"/>
            <a:endParaRPr lang="en-US" sz="2000" dirty="0">
              <a:latin typeface="Times New Roman" pitchFamily="18" charset="0"/>
            </a:endParaRPr>
          </a:p>
          <a:p>
            <a:pPr lvl="2"/>
            <a:r>
              <a:rPr lang="en-US" sz="2000" dirty="0">
                <a:latin typeface="Times New Roman" pitchFamily="18" charset="0"/>
              </a:rPr>
              <a:t>where </a:t>
            </a:r>
            <a:r>
              <a:rPr lang="en-US" sz="2000" i="1" dirty="0">
                <a:latin typeface="Times New Roman" pitchFamily="18" charset="0"/>
              </a:rPr>
              <a:t>f</a:t>
            </a:r>
            <a:r>
              <a:rPr lang="en-US" sz="2000" baseline="-25000" dirty="0">
                <a:latin typeface="Times New Roman" pitchFamily="18" charset="0"/>
              </a:rPr>
              <a:t>1</a:t>
            </a:r>
            <a:r>
              <a:rPr lang="en-US" sz="2000" dirty="0">
                <a:latin typeface="Times New Roman" pitchFamily="18" charset="0"/>
              </a:rPr>
              <a:t> and </a:t>
            </a:r>
            <a:r>
              <a:rPr lang="en-US" sz="2000" i="1" dirty="0">
                <a:latin typeface="Times New Roman" pitchFamily="18" charset="0"/>
              </a:rPr>
              <a:t>f</a:t>
            </a:r>
            <a:r>
              <a:rPr lang="en-US" sz="2000" baseline="-25000" dirty="0">
                <a:latin typeface="Times New Roman" pitchFamily="18" charset="0"/>
              </a:rPr>
              <a:t>2</a:t>
            </a:r>
            <a:r>
              <a:rPr lang="en-US" sz="2000" dirty="0">
                <a:latin typeface="Times New Roman" pitchFamily="18" charset="0"/>
              </a:rPr>
              <a:t> are offset from carrier frequency </a:t>
            </a:r>
            <a:r>
              <a:rPr lang="en-US" sz="2000" i="1" dirty="0" err="1">
                <a:latin typeface="Times New Roman" pitchFamily="18" charset="0"/>
              </a:rPr>
              <a:t>f</a:t>
            </a:r>
            <a:r>
              <a:rPr lang="en-US" sz="2000" i="1" baseline="-25000" dirty="0" err="1">
                <a:latin typeface="Times New Roman" pitchFamily="18" charset="0"/>
              </a:rPr>
              <a:t>c</a:t>
            </a:r>
            <a:r>
              <a:rPr lang="en-US" sz="2000" dirty="0">
                <a:latin typeface="Times New Roman" pitchFamily="18" charset="0"/>
              </a:rPr>
              <a:t> by equal but opposite amounts</a:t>
            </a:r>
          </a:p>
        </p:txBody>
      </p:sp>
      <p:graphicFrame>
        <p:nvGraphicFramePr>
          <p:cNvPr id="12292" name="Object 4"/>
          <p:cNvGraphicFramePr>
            <a:graphicFrameLocks noChangeAspect="1"/>
          </p:cNvGraphicFramePr>
          <p:nvPr/>
        </p:nvGraphicFramePr>
        <p:xfrm>
          <a:off x="2503488" y="3429000"/>
          <a:ext cx="1701800" cy="1146175"/>
        </p:xfrm>
        <a:graphic>
          <a:graphicData uri="http://schemas.openxmlformats.org/presentationml/2006/ole">
            <p:oleObj spid="_x0000_s30722" name="Equation" r:id="rId4" imgW="583920" imgH="533160" progId="Equation.3">
              <p:embed/>
            </p:oleObj>
          </a:graphicData>
        </a:graphic>
      </p:graphicFrame>
      <p:graphicFrame>
        <p:nvGraphicFramePr>
          <p:cNvPr id="12293" name="Object 5"/>
          <p:cNvGraphicFramePr>
            <a:graphicFrameLocks noChangeAspect="1"/>
          </p:cNvGraphicFramePr>
          <p:nvPr/>
        </p:nvGraphicFramePr>
        <p:xfrm>
          <a:off x="3902075" y="3497263"/>
          <a:ext cx="1828800" cy="527050"/>
        </p:xfrm>
        <a:graphic>
          <a:graphicData uri="http://schemas.openxmlformats.org/presentationml/2006/ole">
            <p:oleObj spid="_x0000_s30723" name="Equation" r:id="rId5" imgW="749160" imgH="215640" progId="Equation.3">
              <p:embed/>
            </p:oleObj>
          </a:graphicData>
        </a:graphic>
      </p:graphicFrame>
      <p:graphicFrame>
        <p:nvGraphicFramePr>
          <p:cNvPr id="12294" name="Object 6"/>
          <p:cNvGraphicFramePr>
            <a:graphicFrameLocks noChangeAspect="1"/>
          </p:cNvGraphicFramePr>
          <p:nvPr/>
        </p:nvGraphicFramePr>
        <p:xfrm>
          <a:off x="3884613" y="3954463"/>
          <a:ext cx="1860550" cy="527050"/>
        </p:xfrm>
        <a:graphic>
          <a:graphicData uri="http://schemas.openxmlformats.org/presentationml/2006/ole">
            <p:oleObj spid="_x0000_s30724" name="Equation" r:id="rId6" imgW="761760" imgH="215640" progId="Equation.3">
              <p:embed/>
            </p:oleObj>
          </a:graphicData>
        </a:graphic>
      </p:graphicFrame>
      <p:graphicFrame>
        <p:nvGraphicFramePr>
          <p:cNvPr id="12295" name="Object 7"/>
          <p:cNvGraphicFramePr>
            <a:graphicFrameLocks noChangeAspect="1"/>
          </p:cNvGraphicFramePr>
          <p:nvPr/>
        </p:nvGraphicFramePr>
        <p:xfrm>
          <a:off x="6267450" y="3527425"/>
          <a:ext cx="1238250" cy="495300"/>
        </p:xfrm>
        <a:graphic>
          <a:graphicData uri="http://schemas.openxmlformats.org/presentationml/2006/ole">
            <p:oleObj spid="_x0000_s30725" name="Equation" r:id="rId7" imgW="507960" imgH="203040" progId="Equation.3">
              <p:embed/>
            </p:oleObj>
          </a:graphicData>
        </a:graphic>
      </p:graphicFrame>
      <p:graphicFrame>
        <p:nvGraphicFramePr>
          <p:cNvPr id="12296" name="Object 8"/>
          <p:cNvGraphicFramePr>
            <a:graphicFrameLocks noChangeAspect="1"/>
          </p:cNvGraphicFramePr>
          <p:nvPr/>
        </p:nvGraphicFramePr>
        <p:xfrm>
          <a:off x="6264275" y="3954463"/>
          <a:ext cx="1331913" cy="495300"/>
        </p:xfrm>
        <a:graphic>
          <a:graphicData uri="http://schemas.openxmlformats.org/presentationml/2006/ole">
            <p:oleObj spid="_x0000_s30726" name="Equation" r:id="rId8" imgW="545760" imgH="203040" progId="Equation.3">
              <p:embed/>
            </p:oleObj>
          </a:graphicData>
        </a:graphic>
      </p:graphicFrame>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algn="l"/>
            <a:r>
              <a:rPr lang="en-US" altLang="zh-TW" b="1">
                <a:effectLst>
                  <a:outerShdw blurRad="38100" dist="38100" dir="2700000" algn="tl">
                    <a:srgbClr val="C0C0C0"/>
                  </a:outerShdw>
                </a:effectLst>
                <a:ea typeface="新細明體" pitchFamily="18" charset="-120"/>
              </a:rPr>
              <a:t>Frequency Shift Keying (FSK)</a:t>
            </a:r>
          </a:p>
        </p:txBody>
      </p:sp>
      <p:sp>
        <p:nvSpPr>
          <p:cNvPr id="43011" name="Rectangle 3"/>
          <p:cNvSpPr>
            <a:spLocks noGrp="1" noChangeArrowheads="1"/>
          </p:cNvSpPr>
          <p:nvPr>
            <p:ph type="body" idx="1"/>
          </p:nvPr>
        </p:nvSpPr>
        <p:spPr/>
        <p:txBody>
          <a:bodyPr>
            <a:normAutofit/>
          </a:bodyPr>
          <a:lstStyle/>
          <a:p>
            <a:r>
              <a:rPr lang="en-US" altLang="zh-TW" sz="2400" dirty="0">
                <a:ea typeface="新細明體" pitchFamily="18" charset="-120"/>
              </a:rPr>
              <a:t>The frequency of the carrier signal is varied to represent binary 1 or 0</a:t>
            </a:r>
          </a:p>
          <a:p>
            <a:r>
              <a:rPr lang="en-US" altLang="zh-TW" sz="2400" dirty="0">
                <a:ea typeface="新細明體" pitchFamily="18" charset="-120"/>
              </a:rPr>
              <a:t>Both peak amplitude and phase remain constant</a:t>
            </a:r>
          </a:p>
        </p:txBody>
      </p:sp>
      <p:pic>
        <p:nvPicPr>
          <p:cNvPr id="43012" name="Picture 4"/>
          <p:cNvPicPr>
            <a:picLocks noChangeAspect="1" noChangeArrowheads="1"/>
          </p:cNvPicPr>
          <p:nvPr/>
        </p:nvPicPr>
        <p:blipFill>
          <a:blip r:embed="rId3" cstate="print"/>
          <a:srcRect/>
          <a:stretch>
            <a:fillRect/>
          </a:stretch>
        </p:blipFill>
        <p:spPr bwMode="auto">
          <a:xfrm>
            <a:off x="1692275" y="3429000"/>
            <a:ext cx="5757863" cy="2952750"/>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normAutofit fontScale="90000"/>
          </a:bodyPr>
          <a:lstStyle/>
          <a:p>
            <a:pPr algn="l"/>
            <a:r>
              <a:rPr lang="en-US" altLang="zh-TW" sz="4000" b="1">
                <a:effectLst>
                  <a:outerShdw blurRad="38100" dist="38100" dir="2700000" algn="tl">
                    <a:srgbClr val="C0C0C0"/>
                  </a:outerShdw>
                </a:effectLst>
                <a:ea typeface="新細明體" pitchFamily="18" charset="-120"/>
              </a:rPr>
              <a:t>Frequency Shift Keying (FSK) (contd.)</a:t>
            </a:r>
          </a:p>
        </p:txBody>
      </p:sp>
      <p:sp>
        <p:nvSpPr>
          <p:cNvPr id="45059" name="Rectangle 3"/>
          <p:cNvSpPr>
            <a:spLocks noGrp="1" noChangeArrowheads="1"/>
          </p:cNvSpPr>
          <p:nvPr>
            <p:ph type="body" idx="1"/>
          </p:nvPr>
        </p:nvSpPr>
        <p:spPr/>
        <p:txBody>
          <a:bodyPr/>
          <a:lstStyle/>
          <a:p>
            <a:r>
              <a:rPr lang="en-US" altLang="zh-TW" sz="2400" dirty="0">
                <a:ea typeface="新細明體" pitchFamily="18" charset="-120"/>
              </a:rPr>
              <a:t>(</a:t>
            </a:r>
            <a:r>
              <a:rPr lang="en-US" altLang="zh-TW" sz="2400" dirty="0">
                <a:ea typeface="新細明體" pitchFamily="18" charset="-120"/>
                <a:sym typeface="Symbol" pitchFamily="18" charset="2"/>
              </a:rPr>
              <a:t>) avoiding most of the problems from noise</a:t>
            </a:r>
          </a:p>
          <a:p>
            <a:r>
              <a:rPr lang="en-US" altLang="zh-TW" sz="2400" dirty="0">
                <a:ea typeface="新細明體" pitchFamily="18" charset="-120"/>
                <a:sym typeface="Symbol" pitchFamily="18" charset="2"/>
              </a:rPr>
              <a:t>() the limiting factors are the physical capabilities of the carrier</a:t>
            </a:r>
          </a:p>
          <a:p>
            <a:r>
              <a:rPr lang="en-US" altLang="zh-TW" sz="2400" dirty="0">
                <a:ea typeface="新細明體" pitchFamily="18" charset="-120"/>
              </a:rPr>
              <a:t>Bandwidth for FSK</a:t>
            </a:r>
          </a:p>
          <a:p>
            <a:pPr>
              <a:buFontTx/>
              <a:buNone/>
            </a:pPr>
            <a:r>
              <a:rPr lang="en-US" altLang="zh-TW" sz="2800" dirty="0">
                <a:ea typeface="新細明體" pitchFamily="18" charset="-120"/>
              </a:rPr>
              <a:t>			</a:t>
            </a:r>
            <a:r>
              <a:rPr lang="en-US" altLang="zh-TW" sz="2600" dirty="0">
                <a:ea typeface="新細明體" pitchFamily="18" charset="-120"/>
              </a:rPr>
              <a:t>BW=f</a:t>
            </a:r>
            <a:r>
              <a:rPr lang="en-US" altLang="zh-TW" sz="2600" baseline="-16000" dirty="0">
                <a:ea typeface="新細明體" pitchFamily="18" charset="-120"/>
              </a:rPr>
              <a:t>c1</a:t>
            </a:r>
            <a:r>
              <a:rPr lang="en-US" altLang="zh-TW" sz="2600" dirty="0">
                <a:ea typeface="新細明體" pitchFamily="18" charset="-120"/>
                <a:sym typeface="Symbol" pitchFamily="18" charset="2"/>
              </a:rPr>
              <a:t> f</a:t>
            </a:r>
            <a:r>
              <a:rPr lang="en-US" altLang="zh-TW" sz="2600" baseline="-16000" dirty="0">
                <a:ea typeface="新細明體" pitchFamily="18" charset="-120"/>
                <a:sym typeface="Symbol" pitchFamily="18" charset="2"/>
              </a:rPr>
              <a:t>c0</a:t>
            </a:r>
            <a:r>
              <a:rPr lang="en-US" altLang="zh-TW" sz="2600" dirty="0">
                <a:ea typeface="新細明體" pitchFamily="18" charset="-120"/>
                <a:sym typeface="Symbol" pitchFamily="18" charset="2"/>
              </a:rPr>
              <a:t>+ </a:t>
            </a:r>
            <a:r>
              <a:rPr lang="en-US" altLang="zh-TW" sz="2600" dirty="0" err="1">
                <a:ea typeface="新細明體" pitchFamily="18" charset="-120"/>
                <a:sym typeface="Symbol" pitchFamily="18" charset="2"/>
              </a:rPr>
              <a:t>N</a:t>
            </a:r>
            <a:r>
              <a:rPr lang="en-US" altLang="zh-TW" sz="2600" baseline="-6000" dirty="0" err="1">
                <a:ea typeface="新細明體" pitchFamily="18" charset="-120"/>
                <a:sym typeface="Symbol" pitchFamily="18" charset="2"/>
              </a:rPr>
              <a:t>baud</a:t>
            </a:r>
            <a:endParaRPr lang="en-US" altLang="zh-TW" sz="2600" baseline="-6000" dirty="0">
              <a:ea typeface="新細明體" pitchFamily="18" charset="-120"/>
              <a:sym typeface="Symbol" pitchFamily="18" charset="2"/>
            </a:endParaRPr>
          </a:p>
        </p:txBody>
      </p:sp>
      <p:pic>
        <p:nvPicPr>
          <p:cNvPr id="45060" name="Picture 4"/>
          <p:cNvPicPr>
            <a:picLocks noChangeAspect="1" noChangeArrowheads="1"/>
          </p:cNvPicPr>
          <p:nvPr/>
        </p:nvPicPr>
        <p:blipFill>
          <a:blip r:embed="rId3" cstate="print"/>
          <a:srcRect/>
          <a:stretch>
            <a:fillRect/>
          </a:stretch>
        </p:blipFill>
        <p:spPr bwMode="auto">
          <a:xfrm>
            <a:off x="1619250" y="4365625"/>
            <a:ext cx="6478588" cy="2286000"/>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r>
              <a:rPr lang="en-US">
                <a:latin typeface="Times New Roman" pitchFamily="18" charset="0"/>
              </a:rPr>
              <a:t>Binary Frequency-Shift Keying (BFSK)</a:t>
            </a:r>
          </a:p>
        </p:txBody>
      </p:sp>
      <p:sp>
        <p:nvSpPr>
          <p:cNvPr id="14339" name="Rectangle 3"/>
          <p:cNvSpPr>
            <a:spLocks noGrp="1" noChangeArrowheads="1"/>
          </p:cNvSpPr>
          <p:nvPr>
            <p:ph type="body" idx="1"/>
          </p:nvPr>
        </p:nvSpPr>
        <p:spPr/>
        <p:txBody>
          <a:bodyPr>
            <a:normAutofit/>
          </a:bodyPr>
          <a:lstStyle/>
          <a:p>
            <a:r>
              <a:rPr lang="en-US" sz="2400" dirty="0">
                <a:latin typeface="Times New Roman" pitchFamily="18" charset="0"/>
              </a:rPr>
              <a:t>Less susceptible to error than </a:t>
            </a:r>
            <a:r>
              <a:rPr lang="en-US" sz="2400" dirty="0" smtClean="0">
                <a:latin typeface="Times New Roman" pitchFamily="18" charset="0"/>
              </a:rPr>
              <a:t>ASK</a:t>
            </a:r>
          </a:p>
          <a:p>
            <a:pPr>
              <a:buNone/>
            </a:pPr>
            <a:endParaRPr lang="en-US" sz="2400" dirty="0">
              <a:latin typeface="Times New Roman" pitchFamily="18" charset="0"/>
            </a:endParaRPr>
          </a:p>
          <a:p>
            <a:r>
              <a:rPr lang="en-US" sz="2400" dirty="0">
                <a:latin typeface="Times New Roman" pitchFamily="18" charset="0"/>
              </a:rPr>
              <a:t>On voice-grade lines, used up to </a:t>
            </a:r>
            <a:r>
              <a:rPr lang="en-US" sz="2400" dirty="0" smtClean="0">
                <a:latin typeface="Times New Roman" pitchFamily="18" charset="0"/>
              </a:rPr>
              <a:t>1200bps</a:t>
            </a:r>
          </a:p>
          <a:p>
            <a:pPr>
              <a:buNone/>
            </a:pPr>
            <a:endParaRPr lang="en-US" sz="2400" dirty="0">
              <a:latin typeface="Times New Roman" pitchFamily="18" charset="0"/>
            </a:endParaRPr>
          </a:p>
          <a:p>
            <a:r>
              <a:rPr lang="en-US" sz="2400" dirty="0">
                <a:latin typeface="Times New Roman" pitchFamily="18" charset="0"/>
              </a:rPr>
              <a:t>Used for high-frequency (3 to 30 MHz) radio </a:t>
            </a:r>
            <a:r>
              <a:rPr lang="en-US" sz="2400" dirty="0" smtClean="0">
                <a:latin typeface="Times New Roman" pitchFamily="18" charset="0"/>
              </a:rPr>
              <a:t>transmission</a:t>
            </a:r>
          </a:p>
          <a:p>
            <a:pPr>
              <a:buNone/>
            </a:pPr>
            <a:endParaRPr lang="en-US" sz="2400" dirty="0">
              <a:latin typeface="Times New Roman" pitchFamily="18" charset="0"/>
            </a:endParaRPr>
          </a:p>
          <a:p>
            <a:r>
              <a:rPr lang="en-US" sz="2400" dirty="0">
                <a:latin typeface="Times New Roman" pitchFamily="18" charset="0"/>
              </a:rPr>
              <a:t>Can be used at higher frequencies on LANs that use coaxial cable</a:t>
            </a:r>
          </a:p>
        </p:txBody>
      </p: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atin typeface="Times New Roman" pitchFamily="18" charset="0"/>
              </a:rPr>
              <a:t>Phase-Shift Keying (PSK)</a:t>
            </a:r>
          </a:p>
        </p:txBody>
      </p:sp>
      <p:sp>
        <p:nvSpPr>
          <p:cNvPr id="16387" name="Rectangle 3"/>
          <p:cNvSpPr>
            <a:spLocks noGrp="1" noChangeArrowheads="1"/>
          </p:cNvSpPr>
          <p:nvPr>
            <p:ph type="body" idx="1"/>
          </p:nvPr>
        </p:nvSpPr>
        <p:spPr/>
        <p:txBody>
          <a:bodyPr/>
          <a:lstStyle/>
          <a:p>
            <a:r>
              <a:rPr lang="en-US">
                <a:latin typeface="Times New Roman" pitchFamily="18" charset="0"/>
              </a:rPr>
              <a:t>Two-level PSK (BPSK)</a:t>
            </a:r>
          </a:p>
          <a:p>
            <a:pPr lvl="1"/>
            <a:r>
              <a:rPr lang="en-US">
                <a:latin typeface="Times New Roman" pitchFamily="18" charset="0"/>
              </a:rPr>
              <a:t>Uses two phases to represent binary digits</a:t>
            </a:r>
          </a:p>
          <a:p>
            <a:pPr lvl="1">
              <a:buFontTx/>
              <a:buNone/>
            </a:pPr>
            <a:endParaRPr lang="en-US">
              <a:latin typeface="Times New Roman" pitchFamily="18" charset="0"/>
            </a:endParaRPr>
          </a:p>
          <a:p>
            <a:pPr lvl="1"/>
            <a:endParaRPr lang="en-US">
              <a:latin typeface="Times New Roman" pitchFamily="18" charset="0"/>
            </a:endParaRPr>
          </a:p>
          <a:p>
            <a:pPr lvl="1"/>
            <a:endParaRPr lang="en-US">
              <a:latin typeface="Times New Roman" pitchFamily="18" charset="0"/>
            </a:endParaRPr>
          </a:p>
          <a:p>
            <a:pPr lvl="1"/>
            <a:endParaRPr lang="en-US">
              <a:latin typeface="Times New Roman" pitchFamily="18" charset="0"/>
            </a:endParaRPr>
          </a:p>
          <a:p>
            <a:pPr lvl="1">
              <a:buFontTx/>
              <a:buNone/>
            </a:pPr>
            <a:endParaRPr lang="en-US">
              <a:latin typeface="Times New Roman" pitchFamily="18" charset="0"/>
            </a:endParaRPr>
          </a:p>
        </p:txBody>
      </p:sp>
      <p:graphicFrame>
        <p:nvGraphicFramePr>
          <p:cNvPr id="16388" name="Object 4"/>
          <p:cNvGraphicFramePr>
            <a:graphicFrameLocks noChangeAspect="1"/>
          </p:cNvGraphicFramePr>
          <p:nvPr/>
        </p:nvGraphicFramePr>
        <p:xfrm>
          <a:off x="2209800" y="2895600"/>
          <a:ext cx="1701800" cy="1146175"/>
        </p:xfrm>
        <a:graphic>
          <a:graphicData uri="http://schemas.openxmlformats.org/presentationml/2006/ole">
            <p:oleObj spid="_x0000_s31746" name="Equation" r:id="rId4" imgW="583920" imgH="533160" progId="Equation.3">
              <p:embed/>
            </p:oleObj>
          </a:graphicData>
        </a:graphic>
      </p:graphicFrame>
      <p:graphicFrame>
        <p:nvGraphicFramePr>
          <p:cNvPr id="16389" name="Object 5"/>
          <p:cNvGraphicFramePr>
            <a:graphicFrameLocks noChangeAspect="1"/>
          </p:cNvGraphicFramePr>
          <p:nvPr/>
        </p:nvGraphicFramePr>
        <p:xfrm>
          <a:off x="3503613" y="2971800"/>
          <a:ext cx="1862137" cy="558800"/>
        </p:xfrm>
        <a:graphic>
          <a:graphicData uri="http://schemas.openxmlformats.org/presentationml/2006/ole">
            <p:oleObj spid="_x0000_s31747" name="Equation" r:id="rId5" imgW="761760" imgH="228600" progId="Equation.3">
              <p:embed/>
            </p:oleObj>
          </a:graphicData>
        </a:graphic>
      </p:graphicFrame>
      <p:graphicFrame>
        <p:nvGraphicFramePr>
          <p:cNvPr id="16390" name="Object 6"/>
          <p:cNvGraphicFramePr>
            <a:graphicFrameLocks noChangeAspect="1"/>
          </p:cNvGraphicFramePr>
          <p:nvPr/>
        </p:nvGraphicFramePr>
        <p:xfrm>
          <a:off x="3506788" y="3429000"/>
          <a:ext cx="2414587" cy="557213"/>
        </p:xfrm>
        <a:graphic>
          <a:graphicData uri="http://schemas.openxmlformats.org/presentationml/2006/ole">
            <p:oleObj spid="_x0000_s31748" name="Equation" r:id="rId6" imgW="990360" imgH="228600" progId="Equation.3">
              <p:embed/>
            </p:oleObj>
          </a:graphicData>
        </a:graphic>
      </p:graphicFrame>
      <p:graphicFrame>
        <p:nvGraphicFramePr>
          <p:cNvPr id="16391" name="Object 7"/>
          <p:cNvGraphicFramePr>
            <a:graphicFrameLocks noChangeAspect="1"/>
          </p:cNvGraphicFramePr>
          <p:nvPr/>
        </p:nvGraphicFramePr>
        <p:xfrm>
          <a:off x="5943600" y="2994025"/>
          <a:ext cx="1238250" cy="495300"/>
        </p:xfrm>
        <a:graphic>
          <a:graphicData uri="http://schemas.openxmlformats.org/presentationml/2006/ole">
            <p:oleObj spid="_x0000_s31749" name="Equation" r:id="rId7" imgW="507960" imgH="203040" progId="Equation.3">
              <p:embed/>
            </p:oleObj>
          </a:graphicData>
        </a:graphic>
      </p:graphicFrame>
      <p:graphicFrame>
        <p:nvGraphicFramePr>
          <p:cNvPr id="16392" name="Object 8"/>
          <p:cNvGraphicFramePr>
            <a:graphicFrameLocks noChangeAspect="1"/>
          </p:cNvGraphicFramePr>
          <p:nvPr/>
        </p:nvGraphicFramePr>
        <p:xfrm>
          <a:off x="5943600" y="3429000"/>
          <a:ext cx="1331913" cy="495300"/>
        </p:xfrm>
        <a:graphic>
          <a:graphicData uri="http://schemas.openxmlformats.org/presentationml/2006/ole">
            <p:oleObj spid="_x0000_s31750" name="Equation" r:id="rId8" imgW="545760" imgH="203040" progId="Equation.3">
              <p:embed/>
            </p:oleObj>
          </a:graphicData>
        </a:graphic>
      </p:graphicFrame>
      <p:graphicFrame>
        <p:nvGraphicFramePr>
          <p:cNvPr id="16393" name="Object 9"/>
          <p:cNvGraphicFramePr>
            <a:graphicFrameLocks noChangeAspect="1"/>
          </p:cNvGraphicFramePr>
          <p:nvPr/>
        </p:nvGraphicFramePr>
        <p:xfrm>
          <a:off x="2941638" y="4244975"/>
          <a:ext cx="998537" cy="1146175"/>
        </p:xfrm>
        <a:graphic>
          <a:graphicData uri="http://schemas.openxmlformats.org/presentationml/2006/ole">
            <p:oleObj spid="_x0000_s31751" name="Equation" r:id="rId9" imgW="342720" imgH="533160" progId="Equation.3">
              <p:embed/>
            </p:oleObj>
          </a:graphicData>
        </a:graphic>
      </p:graphicFrame>
      <p:graphicFrame>
        <p:nvGraphicFramePr>
          <p:cNvPr id="16394" name="Object 10"/>
          <p:cNvGraphicFramePr>
            <a:graphicFrameLocks noChangeAspect="1"/>
          </p:cNvGraphicFramePr>
          <p:nvPr/>
        </p:nvGraphicFramePr>
        <p:xfrm>
          <a:off x="3503613" y="4267200"/>
          <a:ext cx="1862137" cy="558800"/>
        </p:xfrm>
        <a:graphic>
          <a:graphicData uri="http://schemas.openxmlformats.org/presentationml/2006/ole">
            <p:oleObj spid="_x0000_s31752" name="Equation" r:id="rId10" imgW="761760" imgH="228600" progId="Equation.3">
              <p:embed/>
            </p:oleObj>
          </a:graphicData>
        </a:graphic>
      </p:graphicFrame>
      <p:graphicFrame>
        <p:nvGraphicFramePr>
          <p:cNvPr id="16395" name="Object 11"/>
          <p:cNvGraphicFramePr>
            <a:graphicFrameLocks noChangeAspect="1"/>
          </p:cNvGraphicFramePr>
          <p:nvPr/>
        </p:nvGraphicFramePr>
        <p:xfrm>
          <a:off x="3506788" y="4800600"/>
          <a:ext cx="2105025" cy="557213"/>
        </p:xfrm>
        <a:graphic>
          <a:graphicData uri="http://schemas.openxmlformats.org/presentationml/2006/ole">
            <p:oleObj spid="_x0000_s31753" name="Equation" r:id="rId11" imgW="863280" imgH="228600" progId="Equation.3">
              <p:embed/>
            </p:oleObj>
          </a:graphicData>
        </a:graphic>
      </p:graphicFrame>
      <p:graphicFrame>
        <p:nvGraphicFramePr>
          <p:cNvPr id="16396" name="Object 12"/>
          <p:cNvGraphicFramePr>
            <a:graphicFrameLocks noChangeAspect="1"/>
          </p:cNvGraphicFramePr>
          <p:nvPr/>
        </p:nvGraphicFramePr>
        <p:xfrm>
          <a:off x="5943600" y="4289425"/>
          <a:ext cx="1238250" cy="495300"/>
        </p:xfrm>
        <a:graphic>
          <a:graphicData uri="http://schemas.openxmlformats.org/presentationml/2006/ole">
            <p:oleObj spid="_x0000_s31754" name="Equation" r:id="rId12" imgW="507960" imgH="203040" progId="Equation.3">
              <p:embed/>
            </p:oleObj>
          </a:graphicData>
        </a:graphic>
      </p:graphicFrame>
      <p:graphicFrame>
        <p:nvGraphicFramePr>
          <p:cNvPr id="16397" name="Object 13"/>
          <p:cNvGraphicFramePr>
            <a:graphicFrameLocks noChangeAspect="1"/>
          </p:cNvGraphicFramePr>
          <p:nvPr/>
        </p:nvGraphicFramePr>
        <p:xfrm>
          <a:off x="5943600" y="4800600"/>
          <a:ext cx="1331913" cy="495300"/>
        </p:xfrm>
        <a:graphic>
          <a:graphicData uri="http://schemas.openxmlformats.org/presentationml/2006/ole">
            <p:oleObj spid="_x0000_s31755" name="Equation" r:id="rId13" imgW="545760" imgH="203040" progId="Equation.3">
              <p:embed/>
            </p:oleObj>
          </a:graphicData>
        </a:graphic>
      </p:graphicFrame>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835D3F1-942D-493A-9267-AC334D10B35A}" type="slidenum">
              <a:rPr lang="en-US" smtClean="0"/>
              <a:t>4</a:t>
            </a:fld>
            <a:endParaRPr lang="en-US"/>
          </a:p>
        </p:txBody>
      </p:sp>
      <p:sp>
        <p:nvSpPr>
          <p:cNvPr id="3" name="TextBox 2"/>
          <p:cNvSpPr txBox="1"/>
          <p:nvPr/>
        </p:nvSpPr>
        <p:spPr>
          <a:xfrm>
            <a:off x="2438400" y="2209800"/>
            <a:ext cx="5257800" cy="2215991"/>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US" sz="13800" dirty="0" smtClean="0"/>
              <a:t>Pcm</a:t>
            </a:r>
            <a:endParaRPr lang="en-US" sz="13800" dirty="0"/>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algn="l"/>
            <a:r>
              <a:rPr lang="en-US" altLang="zh-TW" b="1">
                <a:effectLst>
                  <a:outerShdw blurRad="38100" dist="38100" dir="2700000" algn="tl">
                    <a:srgbClr val="C0C0C0"/>
                  </a:outerShdw>
                </a:effectLst>
                <a:ea typeface="新細明體" pitchFamily="18" charset="-120"/>
              </a:rPr>
              <a:t>Phase Shift Keying (PSK)</a:t>
            </a:r>
          </a:p>
        </p:txBody>
      </p:sp>
      <p:sp>
        <p:nvSpPr>
          <p:cNvPr id="51203" name="Rectangle 3"/>
          <p:cNvSpPr>
            <a:spLocks noGrp="1" noChangeArrowheads="1"/>
          </p:cNvSpPr>
          <p:nvPr>
            <p:ph type="body" idx="1"/>
          </p:nvPr>
        </p:nvSpPr>
        <p:spPr/>
        <p:txBody>
          <a:bodyPr>
            <a:normAutofit/>
          </a:bodyPr>
          <a:lstStyle/>
          <a:p>
            <a:r>
              <a:rPr lang="en-US" altLang="zh-TW" sz="2000" dirty="0">
                <a:ea typeface="新細明體" pitchFamily="18" charset="-120"/>
              </a:rPr>
              <a:t>The phase of the carrier is varied to represent binary 1 or </a:t>
            </a:r>
            <a:r>
              <a:rPr lang="en-US" altLang="zh-TW" sz="2000" dirty="0" smtClean="0">
                <a:ea typeface="新細明體" pitchFamily="18" charset="-120"/>
              </a:rPr>
              <a:t>0</a:t>
            </a:r>
          </a:p>
          <a:p>
            <a:pPr>
              <a:buNone/>
            </a:pPr>
            <a:endParaRPr lang="en-US" altLang="zh-TW" sz="2000" dirty="0">
              <a:ea typeface="新細明體" pitchFamily="18" charset="-120"/>
            </a:endParaRPr>
          </a:p>
          <a:p>
            <a:r>
              <a:rPr lang="en-US" altLang="zh-TW" sz="2000" dirty="0">
                <a:ea typeface="新細明體" pitchFamily="18" charset="-120"/>
              </a:rPr>
              <a:t>Both amplitude and frequency remain </a:t>
            </a:r>
            <a:r>
              <a:rPr lang="en-US" altLang="zh-TW" sz="2000" dirty="0" smtClean="0">
                <a:ea typeface="新細明體" pitchFamily="18" charset="-120"/>
              </a:rPr>
              <a:t>constant</a:t>
            </a:r>
          </a:p>
          <a:p>
            <a:pPr>
              <a:buNone/>
            </a:pPr>
            <a:endParaRPr lang="en-US" altLang="zh-TW" sz="2000" dirty="0">
              <a:ea typeface="新細明體" pitchFamily="18" charset="-120"/>
            </a:endParaRPr>
          </a:p>
          <a:p>
            <a:r>
              <a:rPr lang="en-US" altLang="zh-TW" sz="2000" dirty="0">
                <a:ea typeface="新細明體" pitchFamily="18" charset="-120"/>
              </a:rPr>
              <a:t>Also called 2-PSK or binary PSK (only o</a:t>
            </a:r>
            <a:r>
              <a:rPr lang="en-US" altLang="zh-TW" sz="2000" baseline="30000" dirty="0">
                <a:ea typeface="新細明體" pitchFamily="18" charset="-120"/>
              </a:rPr>
              <a:t>0</a:t>
            </a:r>
            <a:r>
              <a:rPr lang="en-US" altLang="zh-TW" sz="2000" dirty="0">
                <a:ea typeface="新細明體" pitchFamily="18" charset="-120"/>
              </a:rPr>
              <a:t> and 180</a:t>
            </a:r>
            <a:r>
              <a:rPr lang="en-US" altLang="zh-TW" sz="2000" baseline="30000" dirty="0">
                <a:ea typeface="新細明體" pitchFamily="18" charset="-120"/>
              </a:rPr>
              <a:t>0</a:t>
            </a:r>
            <a:r>
              <a:rPr lang="en-US" altLang="zh-TW" sz="2000" dirty="0">
                <a:ea typeface="新細明體" pitchFamily="18" charset="-120"/>
              </a:rPr>
              <a:t>)</a:t>
            </a:r>
          </a:p>
        </p:txBody>
      </p:sp>
      <p:pic>
        <p:nvPicPr>
          <p:cNvPr id="51204" name="Picture 4"/>
          <p:cNvPicPr>
            <a:picLocks noChangeAspect="1" noChangeArrowheads="1"/>
          </p:cNvPicPr>
          <p:nvPr/>
        </p:nvPicPr>
        <p:blipFill>
          <a:blip r:embed="rId3" cstate="print"/>
          <a:srcRect/>
          <a:stretch>
            <a:fillRect/>
          </a:stretch>
        </p:blipFill>
        <p:spPr bwMode="auto">
          <a:xfrm>
            <a:off x="1835150" y="3644900"/>
            <a:ext cx="5757863" cy="2952750"/>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normAutofit fontScale="90000"/>
          </a:bodyPr>
          <a:lstStyle/>
          <a:p>
            <a:r>
              <a:rPr lang="en-US" altLang="zh-TW" sz="4000" b="1">
                <a:effectLst>
                  <a:outerShdw blurRad="38100" dist="38100" dir="2700000" algn="tl">
                    <a:srgbClr val="C0C0C0"/>
                  </a:outerShdw>
                </a:effectLst>
                <a:ea typeface="新細明體" pitchFamily="18" charset="-120"/>
              </a:rPr>
              <a:t>Phase Shift Keying (PSK) (contd.)</a:t>
            </a:r>
          </a:p>
        </p:txBody>
      </p:sp>
      <p:sp>
        <p:nvSpPr>
          <p:cNvPr id="62467" name="Rectangle 3"/>
          <p:cNvSpPr>
            <a:spLocks noGrp="1" noChangeArrowheads="1"/>
          </p:cNvSpPr>
          <p:nvPr>
            <p:ph type="body" idx="1"/>
          </p:nvPr>
        </p:nvSpPr>
        <p:spPr/>
        <p:txBody>
          <a:bodyPr>
            <a:normAutofit/>
          </a:bodyPr>
          <a:lstStyle/>
          <a:p>
            <a:r>
              <a:rPr lang="en-US" altLang="zh-TW" sz="2400" dirty="0">
                <a:ea typeface="新細明體" pitchFamily="18" charset="-120"/>
              </a:rPr>
              <a:t>Constellation</a:t>
            </a:r>
          </a:p>
          <a:p>
            <a:r>
              <a:rPr lang="en-US" altLang="zh-TW" sz="2400" dirty="0">
                <a:ea typeface="新細明體" pitchFamily="18" charset="-120"/>
              </a:rPr>
              <a:t>(</a:t>
            </a:r>
            <a:r>
              <a:rPr lang="en-US" altLang="zh-TW" sz="2000" dirty="0">
                <a:ea typeface="新細明體" pitchFamily="18" charset="-120"/>
                <a:sym typeface="Symbol" pitchFamily="18" charset="2"/>
              </a:rPr>
              <a:t></a:t>
            </a:r>
            <a:r>
              <a:rPr lang="en-US" altLang="zh-TW" sz="2400" dirty="0">
                <a:ea typeface="新細明體" pitchFamily="18" charset="-120"/>
              </a:rPr>
              <a:t>) not susceptible to the noise degradation that affects ASK</a:t>
            </a:r>
          </a:p>
          <a:p>
            <a:r>
              <a:rPr lang="en-US" altLang="zh-TW" sz="2400" dirty="0">
                <a:ea typeface="新細明體" pitchFamily="18" charset="-120"/>
              </a:rPr>
              <a:t>(</a:t>
            </a:r>
            <a:r>
              <a:rPr lang="en-US" altLang="zh-TW" sz="2000" dirty="0">
                <a:ea typeface="新細明體" pitchFamily="18" charset="-120"/>
                <a:sym typeface="Symbol" pitchFamily="18" charset="2"/>
              </a:rPr>
              <a:t></a:t>
            </a:r>
            <a:r>
              <a:rPr lang="en-US" altLang="zh-TW" sz="2400" dirty="0">
                <a:ea typeface="新細明體" pitchFamily="18" charset="-120"/>
              </a:rPr>
              <a:t>) not susceptible to the bandwidth limitation that affects FSK</a:t>
            </a:r>
          </a:p>
        </p:txBody>
      </p:sp>
      <p:pic>
        <p:nvPicPr>
          <p:cNvPr id="62468" name="Picture 4"/>
          <p:cNvPicPr>
            <a:picLocks noChangeAspect="1" noChangeArrowheads="1"/>
          </p:cNvPicPr>
          <p:nvPr/>
        </p:nvPicPr>
        <p:blipFill>
          <a:blip r:embed="rId3" cstate="print"/>
          <a:srcRect/>
          <a:stretch>
            <a:fillRect/>
          </a:stretch>
        </p:blipFill>
        <p:spPr bwMode="auto">
          <a:xfrm>
            <a:off x="1331913" y="4292600"/>
            <a:ext cx="6478587" cy="1804988"/>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normAutofit fontScale="90000"/>
          </a:bodyPr>
          <a:lstStyle/>
          <a:p>
            <a:pPr algn="l"/>
            <a:r>
              <a:rPr lang="en-US" altLang="zh-TW" sz="4000" b="1" dirty="0">
                <a:effectLst>
                  <a:outerShdw blurRad="38100" dist="38100" dir="2700000" algn="tl">
                    <a:srgbClr val="C0C0C0"/>
                  </a:outerShdw>
                </a:effectLst>
                <a:ea typeface="新細明體" pitchFamily="18" charset="-120"/>
              </a:rPr>
              <a:t>Phase Shift Keying (PSK) (contd.)</a:t>
            </a:r>
          </a:p>
        </p:txBody>
      </p:sp>
      <p:sp>
        <p:nvSpPr>
          <p:cNvPr id="64515" name="Rectangle 3"/>
          <p:cNvSpPr>
            <a:spLocks noGrp="1" noChangeArrowheads="1"/>
          </p:cNvSpPr>
          <p:nvPr>
            <p:ph type="body" idx="1"/>
          </p:nvPr>
        </p:nvSpPr>
        <p:spPr/>
        <p:txBody>
          <a:bodyPr/>
          <a:lstStyle/>
          <a:p>
            <a:r>
              <a:rPr lang="en-US" altLang="zh-TW" sz="2800">
                <a:ea typeface="新細明體" pitchFamily="18" charset="-120"/>
              </a:rPr>
              <a:t>Bandwidth for PSK</a:t>
            </a:r>
          </a:p>
          <a:p>
            <a:pPr lvl="1"/>
            <a:r>
              <a:rPr lang="en-US" altLang="zh-TW" sz="2400">
                <a:ea typeface="新細明體" pitchFamily="18" charset="-120"/>
              </a:rPr>
              <a:t>The minimum bandwidth required for PSK transmission is the same as that required for ASK transmission</a:t>
            </a:r>
          </a:p>
          <a:p>
            <a:pPr lvl="1"/>
            <a:r>
              <a:rPr lang="en-US" altLang="zh-TW" sz="2400">
                <a:ea typeface="新細明體" pitchFamily="18" charset="-120"/>
              </a:rPr>
              <a:t>PSK and ASK have the same baud rate</a:t>
            </a:r>
          </a:p>
          <a:p>
            <a:pPr lvl="1"/>
            <a:r>
              <a:rPr lang="en-US" altLang="zh-TW" sz="2400">
                <a:ea typeface="新細明體" pitchFamily="18" charset="-120"/>
              </a:rPr>
              <a:t>PSK has higher bit rate than ASK</a:t>
            </a:r>
          </a:p>
        </p:txBody>
      </p:sp>
      <p:pic>
        <p:nvPicPr>
          <p:cNvPr id="64516" name="Picture 4"/>
          <p:cNvPicPr>
            <a:picLocks noChangeAspect="1" noChangeArrowheads="1"/>
          </p:cNvPicPr>
          <p:nvPr/>
        </p:nvPicPr>
        <p:blipFill>
          <a:blip r:embed="rId3" cstate="print"/>
          <a:srcRect/>
          <a:stretch>
            <a:fillRect/>
          </a:stretch>
        </p:blipFill>
        <p:spPr bwMode="auto">
          <a:xfrm>
            <a:off x="2195513" y="4221163"/>
            <a:ext cx="5038725" cy="2393950"/>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a:latin typeface="Times New Roman" pitchFamily="18" charset="0"/>
              </a:rPr>
              <a:t>Phase-Shift Keying (PSK)</a:t>
            </a:r>
          </a:p>
        </p:txBody>
      </p:sp>
      <p:sp>
        <p:nvSpPr>
          <p:cNvPr id="84995" name="Rectangle 3"/>
          <p:cNvSpPr>
            <a:spLocks noGrp="1" noChangeArrowheads="1"/>
          </p:cNvSpPr>
          <p:nvPr>
            <p:ph type="body" idx="1"/>
          </p:nvPr>
        </p:nvSpPr>
        <p:spPr/>
        <p:txBody>
          <a:bodyPr/>
          <a:lstStyle/>
          <a:p>
            <a:r>
              <a:rPr lang="en-US">
                <a:latin typeface="Times New Roman" pitchFamily="18" charset="0"/>
              </a:rPr>
              <a:t>Four-level PSK (QPSK)</a:t>
            </a:r>
          </a:p>
          <a:p>
            <a:pPr lvl="1"/>
            <a:r>
              <a:rPr lang="en-US">
                <a:latin typeface="Times New Roman" pitchFamily="18" charset="0"/>
              </a:rPr>
              <a:t>Each element represents more than one bit</a:t>
            </a:r>
          </a:p>
        </p:txBody>
      </p:sp>
      <p:graphicFrame>
        <p:nvGraphicFramePr>
          <p:cNvPr id="84996" name="Object 4"/>
          <p:cNvGraphicFramePr>
            <a:graphicFrameLocks noChangeAspect="1"/>
          </p:cNvGraphicFramePr>
          <p:nvPr/>
        </p:nvGraphicFramePr>
        <p:xfrm>
          <a:off x="1905000" y="2819400"/>
          <a:ext cx="2438400" cy="3581400"/>
        </p:xfrm>
        <a:graphic>
          <a:graphicData uri="http://schemas.openxmlformats.org/presentationml/2006/ole">
            <p:oleObj spid="_x0000_s32770" name="Equation" r:id="rId4" imgW="583920" imgH="812520" progId="Equation.3">
              <p:embed/>
            </p:oleObj>
          </a:graphicData>
        </a:graphic>
      </p:graphicFrame>
      <p:graphicFrame>
        <p:nvGraphicFramePr>
          <p:cNvPr id="84997" name="Object 5"/>
          <p:cNvGraphicFramePr>
            <a:graphicFrameLocks noChangeAspect="1"/>
          </p:cNvGraphicFramePr>
          <p:nvPr/>
        </p:nvGraphicFramePr>
        <p:xfrm>
          <a:off x="3960813" y="2667000"/>
          <a:ext cx="2443162" cy="989013"/>
        </p:xfrm>
        <a:graphic>
          <a:graphicData uri="http://schemas.openxmlformats.org/presentationml/2006/ole">
            <p:oleObj spid="_x0000_s32771" name="Equation" r:id="rId5" imgW="1066680" imgH="431640" progId="Equation.3">
              <p:embed/>
            </p:oleObj>
          </a:graphicData>
        </a:graphic>
      </p:graphicFrame>
      <p:graphicFrame>
        <p:nvGraphicFramePr>
          <p:cNvPr id="84998" name="Object 6"/>
          <p:cNvGraphicFramePr>
            <a:graphicFrameLocks noChangeAspect="1"/>
          </p:cNvGraphicFramePr>
          <p:nvPr/>
        </p:nvGraphicFramePr>
        <p:xfrm>
          <a:off x="7467600" y="2971800"/>
          <a:ext cx="403225" cy="403225"/>
        </p:xfrm>
        <a:graphic>
          <a:graphicData uri="http://schemas.openxmlformats.org/presentationml/2006/ole">
            <p:oleObj spid="_x0000_s32772" name="Equation" r:id="rId6" imgW="164880" imgH="164880" progId="Equation.3">
              <p:embed/>
            </p:oleObj>
          </a:graphicData>
        </a:graphic>
      </p:graphicFrame>
      <p:graphicFrame>
        <p:nvGraphicFramePr>
          <p:cNvPr id="84999" name="Object 7"/>
          <p:cNvGraphicFramePr>
            <a:graphicFrameLocks noChangeAspect="1"/>
          </p:cNvGraphicFramePr>
          <p:nvPr/>
        </p:nvGraphicFramePr>
        <p:xfrm>
          <a:off x="3959225" y="3581400"/>
          <a:ext cx="2673350" cy="1009650"/>
        </p:xfrm>
        <a:graphic>
          <a:graphicData uri="http://schemas.openxmlformats.org/presentationml/2006/ole">
            <p:oleObj spid="_x0000_s32773" name="Equation" r:id="rId7" imgW="1143000" imgH="431640" progId="Equation.3">
              <p:embed/>
            </p:oleObj>
          </a:graphicData>
        </a:graphic>
      </p:graphicFrame>
      <p:graphicFrame>
        <p:nvGraphicFramePr>
          <p:cNvPr id="85000" name="Object 8"/>
          <p:cNvGraphicFramePr>
            <a:graphicFrameLocks noChangeAspect="1"/>
          </p:cNvGraphicFramePr>
          <p:nvPr/>
        </p:nvGraphicFramePr>
        <p:xfrm>
          <a:off x="3959225" y="4572000"/>
          <a:ext cx="2673350" cy="1009650"/>
        </p:xfrm>
        <a:graphic>
          <a:graphicData uri="http://schemas.openxmlformats.org/presentationml/2006/ole">
            <p:oleObj spid="_x0000_s32774" name="Equation" r:id="rId8" imgW="1143000" imgH="431640" progId="Equation.3">
              <p:embed/>
            </p:oleObj>
          </a:graphicData>
        </a:graphic>
      </p:graphicFrame>
      <p:graphicFrame>
        <p:nvGraphicFramePr>
          <p:cNvPr id="85001" name="Object 9"/>
          <p:cNvGraphicFramePr>
            <a:graphicFrameLocks noChangeAspect="1"/>
          </p:cNvGraphicFramePr>
          <p:nvPr/>
        </p:nvGraphicFramePr>
        <p:xfrm>
          <a:off x="3962400" y="5486400"/>
          <a:ext cx="2667000" cy="1000125"/>
        </p:xfrm>
        <a:graphic>
          <a:graphicData uri="http://schemas.openxmlformats.org/presentationml/2006/ole">
            <p:oleObj spid="_x0000_s32775" name="Equation" r:id="rId9" imgW="1066680" imgH="431640" progId="Equation.3">
              <p:embed/>
            </p:oleObj>
          </a:graphicData>
        </a:graphic>
      </p:graphicFrame>
      <p:graphicFrame>
        <p:nvGraphicFramePr>
          <p:cNvPr id="85002" name="Object 10"/>
          <p:cNvGraphicFramePr>
            <a:graphicFrameLocks noChangeAspect="1"/>
          </p:cNvGraphicFramePr>
          <p:nvPr/>
        </p:nvGraphicFramePr>
        <p:xfrm>
          <a:off x="7467600" y="3871913"/>
          <a:ext cx="465138" cy="433387"/>
        </p:xfrm>
        <a:graphic>
          <a:graphicData uri="http://schemas.openxmlformats.org/presentationml/2006/ole">
            <p:oleObj spid="_x0000_s32776" name="Equation" r:id="rId10" imgW="190440" imgH="177480" progId="Equation.3">
              <p:embed/>
            </p:oleObj>
          </a:graphicData>
        </a:graphic>
      </p:graphicFrame>
      <p:graphicFrame>
        <p:nvGraphicFramePr>
          <p:cNvPr id="85003" name="Object 11"/>
          <p:cNvGraphicFramePr>
            <a:graphicFrameLocks noChangeAspect="1"/>
          </p:cNvGraphicFramePr>
          <p:nvPr/>
        </p:nvGraphicFramePr>
        <p:xfrm>
          <a:off x="7467600" y="4786313"/>
          <a:ext cx="495300" cy="433387"/>
        </p:xfrm>
        <a:graphic>
          <a:graphicData uri="http://schemas.openxmlformats.org/presentationml/2006/ole">
            <p:oleObj spid="_x0000_s32777" name="Equation" r:id="rId11" imgW="203040" imgH="177480" progId="Equation.3">
              <p:embed/>
            </p:oleObj>
          </a:graphicData>
        </a:graphic>
      </p:graphicFrame>
      <p:graphicFrame>
        <p:nvGraphicFramePr>
          <p:cNvPr id="85004" name="Object 12"/>
          <p:cNvGraphicFramePr>
            <a:graphicFrameLocks noChangeAspect="1"/>
          </p:cNvGraphicFramePr>
          <p:nvPr/>
        </p:nvGraphicFramePr>
        <p:xfrm>
          <a:off x="7469188" y="5624513"/>
          <a:ext cx="433387" cy="433387"/>
        </p:xfrm>
        <a:graphic>
          <a:graphicData uri="http://schemas.openxmlformats.org/presentationml/2006/ole">
            <p:oleObj spid="_x0000_s32778" name="Equation" r:id="rId12" imgW="177480" imgH="177480" progId="Equation.3">
              <p:embed/>
            </p:oleObj>
          </a:graphicData>
        </a:graphic>
      </p:graphicFrame>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algn="l"/>
            <a:r>
              <a:rPr lang="en-US" altLang="zh-TW" b="1">
                <a:effectLst>
                  <a:outerShdw blurRad="38100" dist="38100" dir="2700000" algn="tl">
                    <a:srgbClr val="C0C0C0"/>
                  </a:outerShdw>
                </a:effectLst>
                <a:ea typeface="新細明體" pitchFamily="18" charset="-120"/>
              </a:rPr>
              <a:t>4-PSK</a:t>
            </a:r>
          </a:p>
        </p:txBody>
      </p:sp>
      <p:sp>
        <p:nvSpPr>
          <p:cNvPr id="66563" name="Rectangle 3"/>
          <p:cNvSpPr>
            <a:spLocks noGrp="1" noChangeArrowheads="1"/>
          </p:cNvSpPr>
          <p:nvPr>
            <p:ph type="body" idx="1"/>
          </p:nvPr>
        </p:nvSpPr>
        <p:spPr/>
        <p:txBody>
          <a:bodyPr/>
          <a:lstStyle/>
          <a:p>
            <a:r>
              <a:rPr lang="en-US" altLang="zh-TW" sz="2800">
                <a:ea typeface="新細明體" pitchFamily="18" charset="-120"/>
              </a:rPr>
              <a:t>Also known as Q-PSK</a:t>
            </a:r>
          </a:p>
          <a:p>
            <a:r>
              <a:rPr lang="en-US" altLang="zh-TW" sz="2800">
                <a:ea typeface="新細明體" pitchFamily="18" charset="-120"/>
              </a:rPr>
              <a:t>Dibit: the pair of bits represented by each phase</a:t>
            </a:r>
          </a:p>
          <a:p>
            <a:r>
              <a:rPr lang="en-US" altLang="zh-TW" sz="2800">
                <a:ea typeface="新細明體" pitchFamily="18" charset="-120"/>
              </a:rPr>
              <a:t>Twice transmission rate, compared to 2-PSK</a:t>
            </a:r>
          </a:p>
        </p:txBody>
      </p:sp>
      <p:pic>
        <p:nvPicPr>
          <p:cNvPr id="66564" name="Picture 4"/>
          <p:cNvPicPr>
            <a:picLocks noChangeAspect="1" noChangeArrowheads="1"/>
          </p:cNvPicPr>
          <p:nvPr/>
        </p:nvPicPr>
        <p:blipFill>
          <a:blip r:embed="rId3" cstate="print"/>
          <a:srcRect/>
          <a:stretch>
            <a:fillRect/>
          </a:stretch>
        </p:blipFill>
        <p:spPr bwMode="auto">
          <a:xfrm>
            <a:off x="1619250" y="3500438"/>
            <a:ext cx="5757863" cy="2982912"/>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ext Box 2"/>
          <p:cNvSpPr txBox="1">
            <a:spLocks noChangeArrowheads="1"/>
          </p:cNvSpPr>
          <p:nvPr/>
        </p:nvSpPr>
        <p:spPr bwMode="auto">
          <a:xfrm>
            <a:off x="1371600" y="4038600"/>
            <a:ext cx="2590800" cy="396875"/>
          </a:xfrm>
          <a:prstGeom prst="rect">
            <a:avLst/>
          </a:prstGeom>
          <a:noFill/>
          <a:ln w="9525">
            <a:noFill/>
            <a:miter lim="800000"/>
            <a:headEnd/>
            <a:tailEnd/>
          </a:ln>
          <a:effectLst/>
        </p:spPr>
        <p:txBody>
          <a:bodyPr>
            <a:spAutoFit/>
          </a:bodyPr>
          <a:lstStyle/>
          <a:p>
            <a:pPr eaLnBrk="0" hangingPunct="0"/>
            <a:r>
              <a:rPr lang="en-US" altLang="en-US" sz="2000" b="1" i="1">
                <a:solidFill>
                  <a:schemeClr val="folHlink"/>
                </a:solidFill>
                <a:effectLst>
                  <a:outerShdw blurRad="38100" dist="38100" dir="2700000" algn="tl">
                    <a:srgbClr val="C0C0C0"/>
                  </a:outerShdw>
                </a:effectLst>
                <a:latin typeface="Times New Roman" pitchFamily="18" charset="0"/>
              </a:rPr>
              <a:t>2-PSK constellation</a:t>
            </a:r>
          </a:p>
        </p:txBody>
      </p:sp>
      <p:pic>
        <p:nvPicPr>
          <p:cNvPr id="87049" name="Picture 9"/>
          <p:cNvPicPr>
            <a:picLocks noChangeAspect="1" noChangeArrowheads="1"/>
          </p:cNvPicPr>
          <p:nvPr/>
        </p:nvPicPr>
        <p:blipFill>
          <a:blip r:embed="rId3" cstate="print"/>
          <a:srcRect/>
          <a:stretch>
            <a:fillRect/>
          </a:stretch>
        </p:blipFill>
        <p:spPr bwMode="auto">
          <a:xfrm>
            <a:off x="1143000" y="2286000"/>
            <a:ext cx="3657600" cy="1676400"/>
          </a:xfrm>
          <a:prstGeom prst="rect">
            <a:avLst/>
          </a:prstGeom>
          <a:noFill/>
          <a:ln w="9525">
            <a:noFill/>
            <a:miter lim="800000"/>
            <a:headEnd/>
            <a:tailEnd/>
          </a:ln>
          <a:effectLst/>
        </p:spPr>
      </p:pic>
      <p:sp>
        <p:nvSpPr>
          <p:cNvPr id="87050" name="Rectangle 10"/>
          <p:cNvSpPr>
            <a:spLocks noChangeArrowheads="1"/>
          </p:cNvSpPr>
          <p:nvPr/>
        </p:nvSpPr>
        <p:spPr bwMode="auto">
          <a:xfrm>
            <a:off x="457200" y="381000"/>
            <a:ext cx="8458200" cy="609600"/>
          </a:xfrm>
          <a:prstGeom prst="rect">
            <a:avLst/>
          </a:prstGeom>
          <a:noFill/>
          <a:ln w="9525">
            <a:noFill/>
            <a:miter lim="800000"/>
            <a:headEnd/>
            <a:tailEnd/>
          </a:ln>
          <a:effectLst/>
        </p:spPr>
        <p:txBody>
          <a:bodyPr anchor="ctr"/>
          <a:lstStyle/>
          <a:p>
            <a:pPr algn="ctr"/>
            <a:r>
              <a:rPr lang="en-US" sz="3600" dirty="0">
                <a:solidFill>
                  <a:schemeClr val="tx2"/>
                </a:solidFill>
              </a:rPr>
              <a:t>Digital to Analog Modulation</a:t>
            </a:r>
          </a:p>
        </p:txBody>
      </p:sp>
      <p:sp>
        <p:nvSpPr>
          <p:cNvPr id="87051" name="Rectangle 11"/>
          <p:cNvSpPr>
            <a:spLocks noChangeArrowheads="1"/>
          </p:cNvSpPr>
          <p:nvPr/>
        </p:nvSpPr>
        <p:spPr bwMode="auto">
          <a:xfrm>
            <a:off x="1295400" y="1143000"/>
            <a:ext cx="7620000" cy="1143000"/>
          </a:xfrm>
          <a:prstGeom prst="rect">
            <a:avLst/>
          </a:prstGeom>
          <a:noFill/>
          <a:ln w="9525">
            <a:noFill/>
            <a:miter lim="800000"/>
            <a:headEnd/>
            <a:tailEnd/>
          </a:ln>
          <a:effectLst/>
        </p:spPr>
        <p:txBody>
          <a:bodyPr/>
          <a:lstStyle/>
          <a:p>
            <a:pPr marL="342900" indent="-342900">
              <a:spcBef>
                <a:spcPct val="20000"/>
              </a:spcBef>
              <a:buFontTx/>
              <a:buChar char="•"/>
            </a:pPr>
            <a:r>
              <a:rPr lang="en-US" sz="2400" dirty="0">
                <a:solidFill>
                  <a:schemeClr val="folHlink"/>
                </a:solidFill>
              </a:rPr>
              <a:t>Phase Shift Keying (PSK) </a:t>
            </a:r>
            <a:r>
              <a:rPr lang="en-US" sz="2400" dirty="0"/>
              <a:t>The following figure shows clearly the relationship of phase to bit value</a:t>
            </a:r>
          </a:p>
        </p:txBody>
      </p:sp>
      <p:pic>
        <p:nvPicPr>
          <p:cNvPr id="87052" name="Picture 12"/>
          <p:cNvPicPr>
            <a:picLocks noChangeAspect="1" noChangeArrowheads="1"/>
          </p:cNvPicPr>
          <p:nvPr/>
        </p:nvPicPr>
        <p:blipFill>
          <a:blip r:embed="rId4" cstate="print"/>
          <a:srcRect/>
          <a:stretch>
            <a:fillRect/>
          </a:stretch>
        </p:blipFill>
        <p:spPr bwMode="auto">
          <a:xfrm>
            <a:off x="4953000" y="2057400"/>
            <a:ext cx="3810000" cy="2038350"/>
          </a:xfrm>
          <a:prstGeom prst="rect">
            <a:avLst/>
          </a:prstGeom>
          <a:noFill/>
          <a:ln w="9525">
            <a:noFill/>
            <a:miter lim="800000"/>
            <a:headEnd/>
            <a:tailEnd/>
          </a:ln>
          <a:effectLst/>
        </p:spPr>
      </p:pic>
      <p:sp>
        <p:nvSpPr>
          <p:cNvPr id="87053" name="Text Box 13"/>
          <p:cNvSpPr txBox="1">
            <a:spLocks noChangeArrowheads="1"/>
          </p:cNvSpPr>
          <p:nvPr/>
        </p:nvSpPr>
        <p:spPr bwMode="auto">
          <a:xfrm>
            <a:off x="5334000" y="4114800"/>
            <a:ext cx="2590800" cy="396875"/>
          </a:xfrm>
          <a:prstGeom prst="rect">
            <a:avLst/>
          </a:prstGeom>
          <a:noFill/>
          <a:ln w="9525">
            <a:noFill/>
            <a:miter lim="800000"/>
            <a:headEnd/>
            <a:tailEnd/>
          </a:ln>
          <a:effectLst/>
        </p:spPr>
        <p:txBody>
          <a:bodyPr>
            <a:spAutoFit/>
          </a:bodyPr>
          <a:lstStyle/>
          <a:p>
            <a:pPr eaLnBrk="0" hangingPunct="0"/>
            <a:r>
              <a:rPr lang="en-US" altLang="en-US" sz="2000" b="1" i="1">
                <a:solidFill>
                  <a:schemeClr val="folHlink"/>
                </a:solidFill>
                <a:effectLst>
                  <a:outerShdw blurRad="38100" dist="38100" dir="2700000" algn="tl">
                    <a:srgbClr val="C0C0C0"/>
                  </a:outerShdw>
                </a:effectLst>
                <a:latin typeface="Times New Roman" pitchFamily="18" charset="0"/>
              </a:rPr>
              <a:t>4-PSK constellation</a:t>
            </a:r>
          </a:p>
        </p:txBody>
      </p:sp>
      <p:pic>
        <p:nvPicPr>
          <p:cNvPr id="87054" name="Picture 14"/>
          <p:cNvPicPr>
            <a:picLocks noChangeAspect="1" noChangeArrowheads="1"/>
          </p:cNvPicPr>
          <p:nvPr/>
        </p:nvPicPr>
        <p:blipFill>
          <a:blip r:embed="rId5" cstate="print"/>
          <a:srcRect/>
          <a:stretch>
            <a:fillRect/>
          </a:stretch>
        </p:blipFill>
        <p:spPr bwMode="auto">
          <a:xfrm>
            <a:off x="2362200" y="4530725"/>
            <a:ext cx="3581400" cy="2098675"/>
          </a:xfrm>
          <a:prstGeom prst="rect">
            <a:avLst/>
          </a:prstGeom>
          <a:noFill/>
          <a:ln w="9525">
            <a:noFill/>
            <a:miter lim="800000"/>
            <a:headEnd/>
            <a:tailEnd/>
          </a:ln>
          <a:effectLst/>
        </p:spPr>
      </p:pic>
      <p:sp>
        <p:nvSpPr>
          <p:cNvPr id="87055" name="Text Box 15"/>
          <p:cNvSpPr txBox="1">
            <a:spLocks noChangeArrowheads="1"/>
          </p:cNvSpPr>
          <p:nvPr/>
        </p:nvSpPr>
        <p:spPr bwMode="auto">
          <a:xfrm>
            <a:off x="6019800" y="5318125"/>
            <a:ext cx="2590800" cy="396875"/>
          </a:xfrm>
          <a:prstGeom prst="rect">
            <a:avLst/>
          </a:prstGeom>
          <a:noFill/>
          <a:ln w="9525">
            <a:noFill/>
            <a:miter lim="800000"/>
            <a:headEnd/>
            <a:tailEnd/>
          </a:ln>
          <a:effectLst/>
        </p:spPr>
        <p:txBody>
          <a:bodyPr>
            <a:spAutoFit/>
          </a:bodyPr>
          <a:lstStyle/>
          <a:p>
            <a:pPr eaLnBrk="0" hangingPunct="0"/>
            <a:r>
              <a:rPr lang="en-US" altLang="en-US" sz="2000" b="1" i="1">
                <a:solidFill>
                  <a:schemeClr val="folHlink"/>
                </a:solidFill>
                <a:effectLst>
                  <a:outerShdw blurRad="38100" dist="38100" dir="2700000" algn="tl">
                    <a:srgbClr val="C0C0C0"/>
                  </a:outerShdw>
                </a:effectLst>
                <a:latin typeface="Times New Roman" pitchFamily="18" charset="0"/>
              </a:rPr>
              <a:t>8-PSK constellation</a:t>
            </a:r>
          </a:p>
        </p:txBody>
      </p:sp>
    </p:spTree>
  </p:cSld>
  <p:clrMapOvr>
    <a:masterClrMapping/>
  </p:clrMapOvr>
  <p:transition advClick="0">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normAutofit fontScale="90000"/>
          </a:bodyPr>
          <a:lstStyle/>
          <a:p>
            <a:pPr algn="l"/>
            <a:r>
              <a:rPr lang="en-US" altLang="zh-TW" sz="4000" b="1">
                <a:effectLst>
                  <a:outerShdw blurRad="38100" dist="38100" dir="2700000" algn="tl">
                    <a:srgbClr val="C0C0C0"/>
                  </a:outerShdw>
                </a:effectLst>
                <a:ea typeface="新細明體" pitchFamily="18" charset="-120"/>
              </a:rPr>
              <a:t>Quadrature Amplitude Modulation (QAM)</a:t>
            </a:r>
          </a:p>
        </p:txBody>
      </p:sp>
      <p:sp>
        <p:nvSpPr>
          <p:cNvPr id="91139" name="Rectangle 3"/>
          <p:cNvSpPr>
            <a:spLocks noGrp="1" noChangeArrowheads="1"/>
          </p:cNvSpPr>
          <p:nvPr>
            <p:ph type="body" idx="1"/>
          </p:nvPr>
        </p:nvSpPr>
        <p:spPr/>
        <p:txBody>
          <a:bodyPr>
            <a:normAutofit/>
          </a:bodyPr>
          <a:lstStyle/>
          <a:p>
            <a:r>
              <a:rPr lang="en-US" altLang="zh-TW" sz="2400" dirty="0">
                <a:ea typeface="新細明體" pitchFamily="18" charset="-120"/>
              </a:rPr>
              <a:t>Why QAM?</a:t>
            </a:r>
          </a:p>
          <a:p>
            <a:pPr lvl="1"/>
            <a:r>
              <a:rPr lang="en-US" altLang="zh-TW" sz="2000" dirty="0">
                <a:ea typeface="新細明體" pitchFamily="18" charset="-120"/>
              </a:rPr>
              <a:t>PSK is limited by the capability of the equipment to distinguish small differences in phase</a:t>
            </a:r>
          </a:p>
          <a:p>
            <a:pPr lvl="1"/>
            <a:r>
              <a:rPr lang="en-US" altLang="zh-TW" sz="2000" dirty="0">
                <a:ea typeface="新細明體" pitchFamily="18" charset="-120"/>
              </a:rPr>
              <a:t>Thus limit its potential bit </a:t>
            </a:r>
            <a:r>
              <a:rPr lang="en-US" altLang="zh-TW" sz="2000" dirty="0" smtClean="0">
                <a:ea typeface="新細明體" pitchFamily="18" charset="-120"/>
              </a:rPr>
              <a:t>rate</a:t>
            </a:r>
          </a:p>
          <a:p>
            <a:pPr lvl="1">
              <a:buNone/>
            </a:pPr>
            <a:endParaRPr lang="en-US" altLang="zh-TW" sz="2000" dirty="0">
              <a:ea typeface="新細明體" pitchFamily="18" charset="-120"/>
            </a:endParaRPr>
          </a:p>
          <a:p>
            <a:r>
              <a:rPr lang="en-US" altLang="zh-TW" sz="2400" dirty="0">
                <a:ea typeface="新細明體" pitchFamily="18" charset="-120"/>
              </a:rPr>
              <a:t>QAM is a combination of ASK and </a:t>
            </a:r>
            <a:r>
              <a:rPr lang="en-US" altLang="zh-TW" sz="2400" dirty="0" smtClean="0">
                <a:ea typeface="新細明體" pitchFamily="18" charset="-120"/>
              </a:rPr>
              <a:t>PSK</a:t>
            </a:r>
          </a:p>
          <a:p>
            <a:pPr>
              <a:buNone/>
            </a:pPr>
            <a:endParaRPr lang="en-US" altLang="zh-TW" sz="2400" dirty="0">
              <a:ea typeface="新細明體" pitchFamily="18" charset="-120"/>
            </a:endParaRPr>
          </a:p>
          <a:p>
            <a:r>
              <a:rPr lang="en-US" altLang="zh-TW" sz="2400" dirty="0">
                <a:ea typeface="新細明體" pitchFamily="18" charset="-120"/>
              </a:rPr>
              <a:t>In general, the number of amplitude shifts is fewer than the number of phase shifts</a:t>
            </a:r>
          </a:p>
        </p:txBody>
      </p:sp>
    </p:spTree>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normAutofit fontScale="90000"/>
          </a:bodyPr>
          <a:lstStyle/>
          <a:p>
            <a:pPr algn="l"/>
            <a:r>
              <a:rPr lang="en-US" altLang="zh-TW" sz="4000" b="1">
                <a:effectLst>
                  <a:outerShdw blurRad="38100" dist="38100" dir="2700000" algn="tl">
                    <a:srgbClr val="C0C0C0"/>
                  </a:outerShdw>
                </a:effectLst>
                <a:ea typeface="新細明體" pitchFamily="18" charset="-120"/>
              </a:rPr>
              <a:t>Quadrature Amplitude Modulation (QAM) (contd.)</a:t>
            </a:r>
          </a:p>
        </p:txBody>
      </p:sp>
      <p:pic>
        <p:nvPicPr>
          <p:cNvPr id="93187" name="Picture 3"/>
          <p:cNvPicPr>
            <a:picLocks noChangeAspect="1" noChangeArrowheads="1"/>
          </p:cNvPicPr>
          <p:nvPr/>
        </p:nvPicPr>
        <p:blipFill>
          <a:blip r:embed="rId3" cstate="print"/>
          <a:srcRect/>
          <a:stretch>
            <a:fillRect/>
          </a:stretch>
        </p:blipFill>
        <p:spPr bwMode="auto">
          <a:xfrm>
            <a:off x="1403350" y="2708275"/>
            <a:ext cx="6478588" cy="3495675"/>
          </a:xfrm>
          <a:prstGeom prst="rect">
            <a:avLst/>
          </a:prstGeom>
          <a:noFill/>
          <a:ln w="9525">
            <a:noFill/>
            <a:miter lim="800000"/>
            <a:headEnd/>
            <a:tailEnd/>
          </a:ln>
          <a:effectLst/>
        </p:spPr>
      </p:pic>
      <p:sp>
        <p:nvSpPr>
          <p:cNvPr id="93188" name="Text Box 4"/>
          <p:cNvSpPr txBox="1">
            <a:spLocks noChangeArrowheads="1"/>
          </p:cNvSpPr>
          <p:nvPr/>
        </p:nvSpPr>
        <p:spPr bwMode="auto">
          <a:xfrm>
            <a:off x="1547813" y="1989138"/>
            <a:ext cx="5545137" cy="396875"/>
          </a:xfrm>
          <a:prstGeom prst="rect">
            <a:avLst/>
          </a:prstGeom>
          <a:noFill/>
          <a:ln w="9525">
            <a:noFill/>
            <a:miter lim="800000"/>
            <a:headEnd/>
            <a:tailEnd/>
          </a:ln>
          <a:effectLst/>
        </p:spPr>
        <p:txBody>
          <a:bodyPr>
            <a:spAutoFit/>
          </a:bodyPr>
          <a:lstStyle/>
          <a:p>
            <a:pPr eaLnBrk="0" hangingPunct="0"/>
            <a:r>
              <a:rPr lang="en-US" altLang="en-US" sz="2000" b="1">
                <a:solidFill>
                  <a:srgbClr val="0000FF"/>
                </a:solidFill>
                <a:latin typeface="Times New Roman" pitchFamily="18" charset="0"/>
                <a:ea typeface="新細明體" pitchFamily="18" charset="-120"/>
              </a:rPr>
              <a:t>Figure 5.15</a:t>
            </a:r>
            <a:r>
              <a:rPr lang="en-US" altLang="en-US" sz="2000" b="1">
                <a:solidFill>
                  <a:schemeClr val="accent2"/>
                </a:solidFill>
                <a:latin typeface="Times New Roman" pitchFamily="18" charset="0"/>
                <a:ea typeface="新細明體" pitchFamily="18" charset="-120"/>
              </a:rPr>
              <a:t>    </a:t>
            </a:r>
            <a:r>
              <a:rPr lang="en-US" altLang="en-US" sz="2000" b="1" i="1">
                <a:latin typeface="Times New Roman" pitchFamily="18" charset="0"/>
                <a:ea typeface="新細明體" pitchFamily="18" charset="-120"/>
              </a:rPr>
              <a:t>Time domain for an 8-QAM signal</a:t>
            </a:r>
          </a:p>
        </p:txBody>
      </p:sp>
    </p:spTree>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normAutofit fontScale="90000"/>
          </a:bodyPr>
          <a:lstStyle/>
          <a:p>
            <a:pPr algn="l"/>
            <a:r>
              <a:rPr lang="en-US" altLang="zh-TW" sz="4000" b="1">
                <a:effectLst>
                  <a:outerShdw blurRad="38100" dist="38100" dir="2700000" algn="tl">
                    <a:srgbClr val="C0C0C0"/>
                  </a:outerShdw>
                </a:effectLst>
                <a:ea typeface="新細明體" pitchFamily="18" charset="-120"/>
              </a:rPr>
              <a:t>Quadrature Amplitude Modulation (QAM) (contd.)</a:t>
            </a:r>
          </a:p>
        </p:txBody>
      </p:sp>
      <p:pic>
        <p:nvPicPr>
          <p:cNvPr id="95235" name="Picture 3"/>
          <p:cNvPicPr>
            <a:picLocks noChangeAspect="1" noChangeArrowheads="1"/>
          </p:cNvPicPr>
          <p:nvPr/>
        </p:nvPicPr>
        <p:blipFill>
          <a:blip r:embed="rId3" cstate="print"/>
          <a:srcRect/>
          <a:stretch>
            <a:fillRect/>
          </a:stretch>
        </p:blipFill>
        <p:spPr bwMode="auto">
          <a:xfrm>
            <a:off x="1042988" y="2781300"/>
            <a:ext cx="7197725" cy="3376613"/>
          </a:xfrm>
          <a:prstGeom prst="rect">
            <a:avLst/>
          </a:prstGeom>
          <a:noFill/>
          <a:ln w="9525">
            <a:noFill/>
            <a:miter lim="800000"/>
            <a:headEnd/>
            <a:tailEnd/>
          </a:ln>
          <a:effectLst/>
        </p:spPr>
      </p:pic>
      <p:sp>
        <p:nvSpPr>
          <p:cNvPr id="95236" name="Text Box 4"/>
          <p:cNvSpPr txBox="1">
            <a:spLocks noChangeArrowheads="1"/>
          </p:cNvSpPr>
          <p:nvPr/>
        </p:nvSpPr>
        <p:spPr bwMode="auto">
          <a:xfrm>
            <a:off x="971550" y="2133600"/>
            <a:ext cx="6781800" cy="396875"/>
          </a:xfrm>
          <a:prstGeom prst="rect">
            <a:avLst/>
          </a:prstGeom>
          <a:noFill/>
          <a:ln w="9525">
            <a:noFill/>
            <a:miter lim="800000"/>
            <a:headEnd/>
            <a:tailEnd/>
          </a:ln>
          <a:effectLst/>
        </p:spPr>
        <p:txBody>
          <a:bodyPr>
            <a:spAutoFit/>
          </a:bodyPr>
          <a:lstStyle/>
          <a:p>
            <a:pPr eaLnBrk="0" hangingPunct="0"/>
            <a:r>
              <a:rPr lang="en-US" altLang="en-US" sz="2000" b="1">
                <a:solidFill>
                  <a:srgbClr val="0000FF"/>
                </a:solidFill>
                <a:latin typeface="Times New Roman" pitchFamily="18" charset="0"/>
                <a:ea typeface="新細明體" pitchFamily="18" charset="-120"/>
              </a:rPr>
              <a:t>Figure 5.14</a:t>
            </a:r>
            <a:r>
              <a:rPr lang="en-US" altLang="en-US" sz="2000" b="1">
                <a:solidFill>
                  <a:schemeClr val="accent2"/>
                </a:solidFill>
                <a:latin typeface="Times New Roman" pitchFamily="18" charset="0"/>
                <a:ea typeface="新細明體" pitchFamily="18" charset="-120"/>
              </a:rPr>
              <a:t>    </a:t>
            </a:r>
            <a:r>
              <a:rPr lang="en-US" altLang="en-US" sz="2000" b="1" i="1">
                <a:latin typeface="Times New Roman" pitchFamily="18" charset="0"/>
                <a:ea typeface="新細明體" pitchFamily="18" charset="-120"/>
              </a:rPr>
              <a:t>The 4-QAM and 8-QAM constellations</a:t>
            </a:r>
          </a:p>
        </p:txBody>
      </p:sp>
    </p:spTree>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r>
              <a:rPr lang="en-US">
                <a:latin typeface="Times New Roman" pitchFamily="18" charset="0"/>
              </a:rPr>
              <a:t>Quadrature Amplitude Modulation</a:t>
            </a:r>
          </a:p>
        </p:txBody>
      </p:sp>
      <p:sp>
        <p:nvSpPr>
          <p:cNvPr id="22531" name="Rectangle 3"/>
          <p:cNvSpPr>
            <a:spLocks noGrp="1" noChangeArrowheads="1"/>
          </p:cNvSpPr>
          <p:nvPr>
            <p:ph type="body" idx="1"/>
          </p:nvPr>
        </p:nvSpPr>
        <p:spPr/>
        <p:txBody>
          <a:bodyPr/>
          <a:lstStyle/>
          <a:p>
            <a:r>
              <a:rPr lang="en-US" sz="2800" dirty="0">
                <a:latin typeface="Times New Roman" pitchFamily="18" charset="0"/>
              </a:rPr>
              <a:t>QAM is a combination of ASK and </a:t>
            </a:r>
            <a:r>
              <a:rPr lang="en-US" sz="2800" dirty="0" smtClean="0">
                <a:latin typeface="Times New Roman" pitchFamily="18" charset="0"/>
              </a:rPr>
              <a:t>PSK</a:t>
            </a:r>
          </a:p>
          <a:p>
            <a:pPr>
              <a:buNone/>
            </a:pPr>
            <a:endParaRPr lang="en-US" sz="2800" dirty="0">
              <a:latin typeface="Times New Roman" pitchFamily="18" charset="0"/>
            </a:endParaRPr>
          </a:p>
          <a:p>
            <a:pPr lvl="1"/>
            <a:r>
              <a:rPr lang="en-US" sz="2400" dirty="0">
                <a:latin typeface="Times New Roman" pitchFamily="18" charset="0"/>
              </a:rPr>
              <a:t>Two different signals sent simultaneously on the same carrier frequency</a:t>
            </a:r>
          </a:p>
          <a:p>
            <a:endParaRPr lang="en-US" dirty="0">
              <a:latin typeface="Times New Roman" pitchFamily="18" charset="0"/>
            </a:endParaRPr>
          </a:p>
        </p:txBody>
      </p:sp>
      <p:graphicFrame>
        <p:nvGraphicFramePr>
          <p:cNvPr id="22532" name="Object 4"/>
          <p:cNvGraphicFramePr>
            <a:graphicFrameLocks noChangeAspect="1"/>
          </p:cNvGraphicFramePr>
          <p:nvPr/>
        </p:nvGraphicFramePr>
        <p:xfrm>
          <a:off x="2287588" y="3429000"/>
          <a:ext cx="5872162" cy="625475"/>
        </p:xfrm>
        <a:graphic>
          <a:graphicData uri="http://schemas.openxmlformats.org/presentationml/2006/ole">
            <p:oleObj spid="_x0000_s33794" name="Equation" r:id="rId4" imgW="2145960" imgH="228600" progId="Equation.3">
              <p:embed/>
            </p:oleObj>
          </a:graphicData>
        </a:graphic>
      </p:graphicFrame>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438400" y="457200"/>
            <a:ext cx="6400800" cy="1133475"/>
          </a:xfrm>
        </p:spPr>
        <p:txBody>
          <a:bodyPr>
            <a:normAutofit fontScale="90000"/>
          </a:bodyPr>
          <a:lstStyle/>
          <a:p>
            <a:r>
              <a:rPr lang="en-US" dirty="0" smtClean="0">
                <a:solidFill>
                  <a:schemeClr val="tx1"/>
                </a:solidFill>
                <a:effectLst/>
              </a:rPr>
              <a:t>Introduction to </a:t>
            </a:r>
            <a:r>
              <a:rPr lang="en-US" dirty="0" err="1" smtClean="0">
                <a:solidFill>
                  <a:schemeClr val="tx1"/>
                </a:solidFill>
                <a:effectLst/>
              </a:rPr>
              <a:t>pcm</a:t>
            </a:r>
            <a:endParaRPr lang="en-US" dirty="0">
              <a:solidFill>
                <a:schemeClr val="tx1"/>
              </a:solidFill>
              <a:effectLst/>
            </a:endParaRPr>
          </a:p>
        </p:txBody>
      </p:sp>
      <p:sp>
        <p:nvSpPr>
          <p:cNvPr id="6" name="Text Placeholder 5"/>
          <p:cNvSpPr>
            <a:spLocks noGrp="1"/>
          </p:cNvSpPr>
          <p:nvPr>
            <p:ph type="body" idx="1"/>
          </p:nvPr>
        </p:nvSpPr>
        <p:spPr>
          <a:xfrm>
            <a:off x="2362200" y="1219200"/>
            <a:ext cx="6400800" cy="5105400"/>
          </a:xfrm>
        </p:spPr>
        <p:txBody>
          <a:bodyPr>
            <a:normAutofit fontScale="92500" lnSpcReduction="10000"/>
          </a:bodyPr>
          <a:lstStyle/>
          <a:p>
            <a:pPr marL="609600" indent="-609600">
              <a:lnSpc>
                <a:spcPct val="90000"/>
              </a:lnSpc>
            </a:pPr>
            <a:endParaRPr lang="en-US" sz="2800" dirty="0" smtClean="0"/>
          </a:p>
          <a:p>
            <a:pPr marL="609600" indent="-609600">
              <a:lnSpc>
                <a:spcPct val="90000"/>
              </a:lnSpc>
            </a:pPr>
            <a:endParaRPr lang="en-US" sz="2800" dirty="0" smtClean="0"/>
          </a:p>
          <a:p>
            <a:pPr marL="609600" indent="-609600">
              <a:lnSpc>
                <a:spcPct val="90000"/>
              </a:lnSpc>
            </a:pPr>
            <a:endParaRPr lang="en-US" sz="2800" dirty="0" smtClean="0"/>
          </a:p>
          <a:p>
            <a:pPr marL="609600" indent="-609600">
              <a:lnSpc>
                <a:spcPct val="90000"/>
              </a:lnSpc>
            </a:pPr>
            <a:endParaRPr lang="en-US" sz="2800" dirty="0" smtClean="0"/>
          </a:p>
          <a:p>
            <a:pPr marL="609600" indent="-609600">
              <a:lnSpc>
                <a:spcPct val="90000"/>
              </a:lnSpc>
            </a:pPr>
            <a:r>
              <a:rPr lang="en-US" sz="2800" dirty="0" smtClean="0"/>
              <a:t>PCM </a:t>
            </a:r>
            <a:r>
              <a:rPr lang="en-US" sz="2800" dirty="0" smtClean="0"/>
              <a:t>consists of three steps to digitize an analog signal:</a:t>
            </a:r>
          </a:p>
          <a:p>
            <a:pPr marL="990600" lvl="1" indent="-533400">
              <a:lnSpc>
                <a:spcPct val="90000"/>
              </a:lnSpc>
              <a:buClr>
                <a:schemeClr val="tx1"/>
              </a:buClr>
              <a:buSzTx/>
              <a:buFont typeface="+mj-lt"/>
              <a:buAutoNum type="arabicPeriod"/>
            </a:pPr>
            <a:r>
              <a:rPr lang="en-US" sz="2400" dirty="0" smtClean="0">
                <a:solidFill>
                  <a:schemeClr val="tx1"/>
                </a:solidFill>
              </a:rPr>
              <a:t>Sampling</a:t>
            </a:r>
          </a:p>
          <a:p>
            <a:pPr marL="990600" lvl="1" indent="-533400">
              <a:lnSpc>
                <a:spcPct val="90000"/>
              </a:lnSpc>
              <a:buClr>
                <a:schemeClr val="tx1"/>
              </a:buClr>
              <a:buSzTx/>
              <a:buFont typeface="+mj-lt"/>
              <a:buAutoNum type="arabicPeriod"/>
            </a:pPr>
            <a:r>
              <a:rPr lang="en-US" sz="2400" dirty="0" smtClean="0">
                <a:solidFill>
                  <a:schemeClr val="tx1"/>
                </a:solidFill>
              </a:rPr>
              <a:t>Quantization</a:t>
            </a:r>
          </a:p>
          <a:p>
            <a:pPr marL="990600" lvl="1" indent="-533400">
              <a:lnSpc>
                <a:spcPct val="90000"/>
              </a:lnSpc>
              <a:buClrTx/>
              <a:buSzTx/>
              <a:buFont typeface="+mj-lt"/>
              <a:buAutoNum type="arabicPeriod"/>
            </a:pPr>
            <a:r>
              <a:rPr lang="en-US" sz="2400" dirty="0" smtClean="0">
                <a:solidFill>
                  <a:schemeClr val="tx1"/>
                </a:solidFill>
              </a:rPr>
              <a:t>Binary encoding</a:t>
            </a:r>
          </a:p>
          <a:p>
            <a:pPr marL="609600" indent="-609600">
              <a:lnSpc>
                <a:spcPct val="90000"/>
              </a:lnSpc>
              <a:buSzTx/>
            </a:pPr>
            <a:r>
              <a:rPr lang="en-US" sz="2800" dirty="0" smtClean="0"/>
              <a:t>Before we sample, we have to filter the signal to limit the maximum frequency of the signal as it affects the sampling rate.</a:t>
            </a:r>
          </a:p>
          <a:p>
            <a:pPr marL="609600" indent="-609600">
              <a:lnSpc>
                <a:spcPct val="90000"/>
              </a:lnSpc>
              <a:buSzTx/>
            </a:pPr>
            <a:r>
              <a:rPr lang="en-US" sz="2800" dirty="0" smtClean="0"/>
              <a:t>Filtering should ensure that we do not distort the signal, </a:t>
            </a:r>
            <a:r>
              <a:rPr lang="en-US" sz="2800" dirty="0" err="1" smtClean="0"/>
              <a:t>ie</a:t>
            </a:r>
            <a:r>
              <a:rPr lang="en-US" sz="2800" dirty="0" smtClean="0"/>
              <a:t> remove high frequency components that affect the signal shape. </a:t>
            </a:r>
          </a:p>
          <a:p>
            <a:endParaRPr lang="en-US" dirty="0" smtClean="0"/>
          </a:p>
          <a:p>
            <a:endParaRPr lang="en-US" dirty="0" smtClean="0"/>
          </a:p>
          <a:p>
            <a:endParaRPr lang="en-US" dirty="0"/>
          </a:p>
        </p:txBody>
      </p:sp>
      <p:sp>
        <p:nvSpPr>
          <p:cNvPr id="2" name="Slide Number Placeholder 1"/>
          <p:cNvSpPr>
            <a:spLocks noGrp="1"/>
          </p:cNvSpPr>
          <p:nvPr>
            <p:ph type="sldNum" sz="quarter" idx="12"/>
          </p:nvPr>
        </p:nvSpPr>
        <p:spPr/>
        <p:txBody>
          <a:bodyPr/>
          <a:lstStyle/>
          <a:p>
            <a:fld id="{0835D3F1-942D-493A-9267-AC334D10B35A}" type="slidenum">
              <a:rPr lang="en-US" smtClean="0"/>
              <a:t>5</a:t>
            </a:fld>
            <a:endParaRPr lang="en-US"/>
          </a:p>
        </p:txBody>
      </p:sp>
    </p:spTree>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Simple implementation of DM</a:t>
            </a:r>
            <a:endParaRPr lang="en-US" sz="3200" dirty="0"/>
          </a:p>
        </p:txBody>
      </p:sp>
      <p:sp>
        <p:nvSpPr>
          <p:cNvPr id="4" name="Slide Number Placeholder 3"/>
          <p:cNvSpPr>
            <a:spLocks noGrp="1"/>
          </p:cNvSpPr>
          <p:nvPr>
            <p:ph type="sldNum" sz="quarter" idx="12"/>
          </p:nvPr>
        </p:nvSpPr>
        <p:spPr/>
        <p:txBody>
          <a:bodyPr/>
          <a:lstStyle/>
          <a:p>
            <a:fld id="{0835D3F1-942D-493A-9267-AC334D10B35A}" type="slidenum">
              <a:rPr lang="en-US" smtClean="0"/>
              <a:t>50</a:t>
            </a:fld>
            <a:endParaRPr lang="en-US"/>
          </a:p>
        </p:txBody>
      </p:sp>
      <p:pic>
        <p:nvPicPr>
          <p:cNvPr id="5" name="Picture 2"/>
          <p:cNvPicPr>
            <a:picLocks noGrp="1" noChangeAspect="1" noChangeArrowheads="1"/>
          </p:cNvPicPr>
          <p:nvPr>
            <p:ph idx="1"/>
          </p:nvPr>
        </p:nvPicPr>
        <p:blipFill>
          <a:blip r:embed="rId2" cstate="print"/>
          <a:srcRect/>
          <a:stretch>
            <a:fillRect/>
          </a:stretch>
        </p:blipFill>
        <p:spPr bwMode="auto">
          <a:xfrm>
            <a:off x="1676400" y="1828800"/>
            <a:ext cx="6296025" cy="448627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 of Dm</a:t>
            </a:r>
            <a:endParaRPr lang="en-US" dirty="0"/>
          </a:p>
        </p:txBody>
      </p:sp>
      <p:sp>
        <p:nvSpPr>
          <p:cNvPr id="3" name="Content Placeholder 2"/>
          <p:cNvSpPr>
            <a:spLocks noGrp="1"/>
          </p:cNvSpPr>
          <p:nvPr>
            <p:ph idx="1"/>
          </p:nvPr>
        </p:nvSpPr>
        <p:spPr>
          <a:xfrm>
            <a:off x="1435608" y="1447800"/>
            <a:ext cx="7498080" cy="2590800"/>
          </a:xfrm>
        </p:spPr>
        <p:txBody>
          <a:bodyPr/>
          <a:lstStyle/>
          <a:p>
            <a:pPr>
              <a:buNone/>
            </a:pPr>
            <a:r>
              <a:rPr lang="en-US" sz="2400" dirty="0" smtClean="0"/>
              <a:t>Slope overload</a:t>
            </a:r>
          </a:p>
          <a:p>
            <a:pPr>
              <a:buNone/>
            </a:pPr>
            <a:r>
              <a:rPr lang="en-US" sz="2400" dirty="0" smtClean="0"/>
              <a:t>When the analog signal has a high rate of change, the DM can “fall behind” and a distorted output occurs</a:t>
            </a:r>
          </a:p>
          <a:p>
            <a:endParaRPr lang="en-US" dirty="0"/>
          </a:p>
        </p:txBody>
      </p:sp>
      <p:sp>
        <p:nvSpPr>
          <p:cNvPr id="4" name="Slide Number Placeholder 3"/>
          <p:cNvSpPr>
            <a:spLocks noGrp="1"/>
          </p:cNvSpPr>
          <p:nvPr>
            <p:ph type="sldNum" sz="quarter" idx="12"/>
          </p:nvPr>
        </p:nvSpPr>
        <p:spPr/>
        <p:txBody>
          <a:bodyPr/>
          <a:lstStyle/>
          <a:p>
            <a:fld id="{0835D3F1-942D-493A-9267-AC334D10B35A}" type="slidenum">
              <a:rPr lang="en-US" smtClean="0"/>
              <a:t>51</a:t>
            </a:fld>
            <a:endParaRPr lang="en-US"/>
          </a:p>
        </p:txBody>
      </p:sp>
      <p:pic>
        <p:nvPicPr>
          <p:cNvPr id="6" name="Picture 2"/>
          <p:cNvPicPr>
            <a:picLocks noChangeAspect="1" noChangeArrowheads="1"/>
          </p:cNvPicPr>
          <p:nvPr/>
        </p:nvPicPr>
        <p:blipFill>
          <a:blip r:embed="rId2" cstate="print"/>
          <a:srcRect/>
          <a:stretch>
            <a:fillRect/>
          </a:stretch>
        </p:blipFill>
        <p:spPr bwMode="auto">
          <a:xfrm>
            <a:off x="1905000" y="3657600"/>
            <a:ext cx="4800600" cy="2951163"/>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95400" y="1905000"/>
            <a:ext cx="7498080" cy="3535680"/>
          </a:xfrm>
        </p:spPr>
        <p:style>
          <a:lnRef idx="1">
            <a:schemeClr val="accent2"/>
          </a:lnRef>
          <a:fillRef idx="3">
            <a:schemeClr val="accent2"/>
          </a:fillRef>
          <a:effectRef idx="2">
            <a:schemeClr val="accent2"/>
          </a:effectRef>
          <a:fontRef idx="minor">
            <a:schemeClr val="lt1"/>
          </a:fontRef>
        </p:style>
        <p:txBody>
          <a:bodyPr/>
          <a:lstStyle/>
          <a:p>
            <a:pPr algn="ctr"/>
            <a:r>
              <a:rPr lang="en-US" dirty="0" smtClean="0"/>
              <a:t>Thank you</a:t>
            </a:r>
            <a:endParaRPr lang="en-US" dirty="0"/>
          </a:p>
        </p:txBody>
      </p:sp>
      <p:sp>
        <p:nvSpPr>
          <p:cNvPr id="4" name="Slide Number Placeholder 3"/>
          <p:cNvSpPr>
            <a:spLocks noGrp="1"/>
          </p:cNvSpPr>
          <p:nvPr>
            <p:ph type="sldNum" sz="quarter" idx="12"/>
          </p:nvPr>
        </p:nvSpPr>
        <p:spPr/>
        <p:txBody>
          <a:bodyPr/>
          <a:lstStyle/>
          <a:p>
            <a:fld id="{0835D3F1-942D-493A-9267-AC334D10B35A}" type="slidenum">
              <a:rPr lang="en-US" smtClean="0"/>
              <a:t>52</a:t>
            </a:fld>
            <a:endParaRPr lang="en-US"/>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835D3F1-942D-493A-9267-AC334D10B35A}" type="slidenum">
              <a:rPr lang="en-US" smtClean="0"/>
              <a:t>6</a:t>
            </a:fld>
            <a:endParaRPr lang="en-US"/>
          </a:p>
        </p:txBody>
      </p:sp>
      <p:sp>
        <p:nvSpPr>
          <p:cNvPr id="5" name="TextBox 4"/>
          <p:cNvSpPr txBox="1"/>
          <p:nvPr/>
        </p:nvSpPr>
        <p:spPr>
          <a:xfrm>
            <a:off x="1981200" y="1905000"/>
            <a:ext cx="6324600" cy="2677656"/>
          </a:xfrm>
          <a:prstGeom prst="rect">
            <a:avLst/>
          </a:prstGeom>
          <a:noFill/>
        </p:spPr>
        <p:txBody>
          <a:bodyPr wrap="square" rtlCol="0">
            <a:spAutoFit/>
          </a:bodyPr>
          <a:lstStyle/>
          <a:p>
            <a:pPr>
              <a:buNone/>
            </a:pPr>
            <a:r>
              <a:rPr lang="en-US" sz="2400" b="1" dirty="0"/>
              <a:t>P</a:t>
            </a:r>
            <a:r>
              <a:rPr lang="en-US" sz="2400" dirty="0" smtClean="0"/>
              <a:t>ulse </a:t>
            </a:r>
            <a:r>
              <a:rPr lang="en-US" sz="2400" b="1" dirty="0" smtClean="0"/>
              <a:t>c</a:t>
            </a:r>
            <a:r>
              <a:rPr lang="en-US" sz="2400" dirty="0" smtClean="0"/>
              <a:t>ode </a:t>
            </a:r>
            <a:r>
              <a:rPr lang="en-US" sz="2400" b="1" dirty="0" smtClean="0"/>
              <a:t>m</a:t>
            </a:r>
            <a:r>
              <a:rPr lang="en-US" sz="2400" dirty="0" smtClean="0"/>
              <a:t>odulation (PCM) is a procedure of converting an analog into a digital signal in which an analog signal is sampled and then the difference between the actual sample value and its predicted value (predicted value is based on previous sample or samples) is quantized and then encoded forming a digital value…</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sz="3200" dirty="0" smtClean="0"/>
              <a:t>Concept of PCM encoder </a:t>
            </a:r>
            <a:endParaRPr lang="en-US" sz="3200" dirty="0"/>
          </a:p>
        </p:txBody>
      </p:sp>
      <p:sp>
        <p:nvSpPr>
          <p:cNvPr id="4" name="Slide Number Placeholder 3"/>
          <p:cNvSpPr>
            <a:spLocks noGrp="1"/>
          </p:cNvSpPr>
          <p:nvPr>
            <p:ph type="sldNum" sz="quarter" idx="12"/>
          </p:nvPr>
        </p:nvSpPr>
        <p:spPr/>
        <p:txBody>
          <a:bodyPr/>
          <a:lstStyle/>
          <a:p>
            <a:fld id="{0835D3F1-942D-493A-9267-AC334D10B35A}" type="slidenum">
              <a:rPr lang="en-US" smtClean="0"/>
              <a:t>7</a:t>
            </a:fld>
            <a:endParaRPr lang="en-US"/>
          </a:p>
        </p:txBody>
      </p:sp>
      <p:pic>
        <p:nvPicPr>
          <p:cNvPr id="7" name="Content Placeholder 6"/>
          <p:cNvPicPr>
            <a:picLocks noGrp="1" noChangeAspect="1" noChangeArrowheads="1"/>
          </p:cNvPicPr>
          <p:nvPr>
            <p:ph idx="1"/>
          </p:nvPr>
        </p:nvPicPr>
        <p:blipFill>
          <a:blip r:embed="rId2" cstate="print"/>
          <a:srcRect/>
          <a:stretch>
            <a:fillRect/>
          </a:stretch>
        </p:blipFill>
        <p:spPr bwMode="auto">
          <a:xfrm>
            <a:off x="1435100" y="2153782"/>
            <a:ext cx="7499350" cy="3388636"/>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              Sampling</a:t>
            </a:r>
            <a:endParaRPr lang="en-US" dirty="0">
              <a:solidFill>
                <a:schemeClr val="tx1"/>
              </a:solidFill>
            </a:endParaRPr>
          </a:p>
        </p:txBody>
      </p:sp>
      <p:sp>
        <p:nvSpPr>
          <p:cNvPr id="3" name="Content Placeholder 2"/>
          <p:cNvSpPr>
            <a:spLocks noGrp="1"/>
          </p:cNvSpPr>
          <p:nvPr>
            <p:ph idx="1"/>
          </p:nvPr>
        </p:nvSpPr>
        <p:spPr/>
        <p:txBody>
          <a:bodyPr>
            <a:normAutofit fontScale="92500"/>
          </a:bodyPr>
          <a:lstStyle/>
          <a:p>
            <a:pPr>
              <a:lnSpc>
                <a:spcPct val="90000"/>
              </a:lnSpc>
            </a:pPr>
            <a:r>
              <a:rPr lang="en-US" sz="2800" dirty="0" smtClean="0"/>
              <a:t>Analog signal is sampled every T</a:t>
            </a:r>
            <a:r>
              <a:rPr lang="en-US" sz="2800" baseline="-25000" dirty="0" smtClean="0"/>
              <a:t>S</a:t>
            </a:r>
            <a:r>
              <a:rPr lang="en-US" sz="2800" dirty="0" smtClean="0"/>
              <a:t> </a:t>
            </a:r>
            <a:r>
              <a:rPr lang="en-US" sz="2800" dirty="0" err="1" smtClean="0"/>
              <a:t>secs</a:t>
            </a:r>
            <a:r>
              <a:rPr lang="en-US" sz="2800" dirty="0" smtClean="0"/>
              <a:t>.</a:t>
            </a:r>
          </a:p>
          <a:p>
            <a:pPr>
              <a:lnSpc>
                <a:spcPct val="90000"/>
              </a:lnSpc>
            </a:pPr>
            <a:r>
              <a:rPr lang="en-US" sz="2800" dirty="0" smtClean="0"/>
              <a:t>T</a:t>
            </a:r>
            <a:r>
              <a:rPr lang="en-US" sz="2800" baseline="-25000" dirty="0" smtClean="0"/>
              <a:t>s</a:t>
            </a:r>
            <a:r>
              <a:rPr lang="en-US" sz="2800" dirty="0" smtClean="0"/>
              <a:t> is referred to as the sampling interval. </a:t>
            </a:r>
          </a:p>
          <a:p>
            <a:pPr>
              <a:lnSpc>
                <a:spcPct val="90000"/>
              </a:lnSpc>
            </a:pPr>
            <a:r>
              <a:rPr lang="en-US" sz="2800" dirty="0" err="1" smtClean="0"/>
              <a:t>f</a:t>
            </a:r>
            <a:r>
              <a:rPr lang="en-US" sz="2800" baseline="-25000" dirty="0" err="1" smtClean="0"/>
              <a:t>s</a:t>
            </a:r>
            <a:r>
              <a:rPr lang="en-US" sz="2800" dirty="0" smtClean="0"/>
              <a:t> = 1/T</a:t>
            </a:r>
            <a:r>
              <a:rPr lang="en-US" sz="2800" baseline="-25000" dirty="0" smtClean="0"/>
              <a:t>s</a:t>
            </a:r>
            <a:r>
              <a:rPr lang="en-US" sz="2800" dirty="0" smtClean="0"/>
              <a:t> is called the sampling rate or sampling frequency.</a:t>
            </a:r>
          </a:p>
          <a:p>
            <a:pPr>
              <a:lnSpc>
                <a:spcPct val="90000"/>
              </a:lnSpc>
            </a:pPr>
            <a:r>
              <a:rPr lang="en-US" sz="2800" dirty="0" smtClean="0"/>
              <a:t>There are 3 sampling methods:</a:t>
            </a:r>
          </a:p>
          <a:p>
            <a:pPr lvl="1">
              <a:lnSpc>
                <a:spcPct val="90000"/>
              </a:lnSpc>
            </a:pPr>
            <a:r>
              <a:rPr lang="en-US" sz="2400" dirty="0" smtClean="0"/>
              <a:t>Ideal - an impulse at each sampling instant</a:t>
            </a:r>
          </a:p>
          <a:p>
            <a:pPr lvl="1">
              <a:lnSpc>
                <a:spcPct val="90000"/>
              </a:lnSpc>
            </a:pPr>
            <a:r>
              <a:rPr lang="en-US" sz="2400" dirty="0" smtClean="0"/>
              <a:t>Natural - a pulse of short width with varying amplitude</a:t>
            </a:r>
          </a:p>
          <a:p>
            <a:pPr lvl="1">
              <a:lnSpc>
                <a:spcPct val="90000"/>
              </a:lnSpc>
            </a:pPr>
            <a:r>
              <a:rPr lang="en-US" sz="2400" dirty="0" smtClean="0"/>
              <a:t>Flattop - sample and hold, like natural but with single amplitude value</a:t>
            </a:r>
          </a:p>
          <a:p>
            <a:pPr>
              <a:lnSpc>
                <a:spcPct val="90000"/>
              </a:lnSpc>
            </a:pPr>
            <a:r>
              <a:rPr lang="en-US" sz="2800" dirty="0" smtClean="0"/>
              <a:t>The process is referred to as pulse amplitude modulation PAM and the outcome is a signal with analog (non integer) </a:t>
            </a:r>
            <a:r>
              <a:rPr lang="en-US" sz="2800" dirty="0" smtClean="0"/>
              <a:t>values</a:t>
            </a:r>
            <a:endParaRPr lang="en-US" sz="2800" dirty="0" smtClean="0"/>
          </a:p>
        </p:txBody>
      </p:sp>
      <p:sp>
        <p:nvSpPr>
          <p:cNvPr id="4" name="Slide Number Placeholder 3"/>
          <p:cNvSpPr>
            <a:spLocks noGrp="1"/>
          </p:cNvSpPr>
          <p:nvPr>
            <p:ph type="sldNum" sz="quarter" idx="12"/>
          </p:nvPr>
        </p:nvSpPr>
        <p:spPr/>
        <p:txBody>
          <a:bodyPr/>
          <a:lstStyle/>
          <a:p>
            <a:fld id="{0835D3F1-942D-493A-9267-AC334D10B35A}" type="slidenum">
              <a:rPr lang="en-US" smtClean="0"/>
              <a:t>8</a:t>
            </a:fld>
            <a:endParaRPr lang="en-US"/>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835D3F1-942D-493A-9267-AC334D10B35A}" type="slidenum">
              <a:rPr lang="en-US" smtClean="0"/>
              <a:t>9</a:t>
            </a:fld>
            <a:endParaRPr lang="en-US"/>
          </a:p>
        </p:txBody>
      </p:sp>
      <p:sp>
        <p:nvSpPr>
          <p:cNvPr id="5" name="TextBox 4"/>
          <p:cNvSpPr txBox="1"/>
          <p:nvPr/>
        </p:nvSpPr>
        <p:spPr>
          <a:xfrm>
            <a:off x="3581400" y="1524000"/>
            <a:ext cx="3200400" cy="369332"/>
          </a:xfrm>
          <a:prstGeom prst="rect">
            <a:avLst/>
          </a:prstGeom>
          <a:noFill/>
        </p:spPr>
        <p:txBody>
          <a:bodyPr wrap="square" rtlCol="0">
            <a:spAutoFit/>
          </a:bodyPr>
          <a:lstStyle/>
          <a:p>
            <a:endParaRPr lang="en-US" dirty="0"/>
          </a:p>
        </p:txBody>
      </p:sp>
      <p:pic>
        <p:nvPicPr>
          <p:cNvPr id="6" name="Picture 6"/>
          <p:cNvPicPr>
            <a:picLocks noChangeAspect="1" noChangeArrowheads="1"/>
          </p:cNvPicPr>
          <p:nvPr/>
        </p:nvPicPr>
        <p:blipFill>
          <a:blip r:embed="rId2" cstate="print"/>
          <a:srcRect/>
          <a:stretch>
            <a:fillRect/>
          </a:stretch>
        </p:blipFill>
        <p:spPr bwMode="auto">
          <a:xfrm>
            <a:off x="1219200" y="1338263"/>
            <a:ext cx="7772400" cy="4833937"/>
          </a:xfrm>
          <a:prstGeom prst="rect">
            <a:avLst/>
          </a:prstGeom>
          <a:noFill/>
          <a:ln w="9525">
            <a:noFill/>
            <a:miter lim="800000"/>
            <a:headEnd/>
            <a:tailEnd/>
          </a:ln>
          <a:effectLst/>
        </p:spPr>
      </p:pic>
      <p:sp>
        <p:nvSpPr>
          <p:cNvPr id="7" name="TextBox 6"/>
          <p:cNvSpPr txBox="1"/>
          <p:nvPr/>
        </p:nvSpPr>
        <p:spPr>
          <a:xfrm>
            <a:off x="1219200" y="609600"/>
            <a:ext cx="6934200" cy="461665"/>
          </a:xfrm>
          <a:prstGeom prst="rect">
            <a:avLst/>
          </a:prstGeom>
          <a:noFill/>
        </p:spPr>
        <p:txBody>
          <a:bodyPr wrap="square" rtlCol="0">
            <a:spAutoFit/>
          </a:bodyPr>
          <a:lstStyle/>
          <a:p>
            <a:pPr algn="ctr"/>
            <a:r>
              <a:rPr lang="en-US" sz="2400" b="1" dirty="0" smtClean="0"/>
              <a:t>Types of Sampling</a:t>
            </a:r>
            <a:endParaRPr lang="en-US" sz="2400" b="1" dirty="0"/>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98</TotalTime>
  <Words>1703</Words>
  <Application>Microsoft Office PowerPoint</Application>
  <PresentationFormat>On-screen Show (4:3)</PresentationFormat>
  <Paragraphs>275</Paragraphs>
  <Slides>52</Slides>
  <Notes>24</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52</vt:i4>
      </vt:variant>
    </vt:vector>
  </HeadingPairs>
  <TitlesOfParts>
    <vt:vector size="55" baseType="lpstr">
      <vt:lpstr>Solstice</vt:lpstr>
      <vt:lpstr>Microsoft Equation 3.0</vt:lpstr>
      <vt:lpstr>Microsoft 方程式編輯器 3.0</vt:lpstr>
      <vt:lpstr>Modulation Techniques</vt:lpstr>
      <vt:lpstr>Introduction</vt:lpstr>
      <vt:lpstr>Slide 3</vt:lpstr>
      <vt:lpstr>Slide 4</vt:lpstr>
      <vt:lpstr>Introduction to pcm</vt:lpstr>
      <vt:lpstr>Slide 6</vt:lpstr>
      <vt:lpstr>Concept of PCM encoder </vt:lpstr>
      <vt:lpstr>              Sampling</vt:lpstr>
      <vt:lpstr>Slide 9</vt:lpstr>
      <vt:lpstr>Slide 10</vt:lpstr>
      <vt:lpstr>Slide 11</vt:lpstr>
      <vt:lpstr>Slide 12</vt:lpstr>
      <vt:lpstr>Slide 13</vt:lpstr>
      <vt:lpstr>Slide 14</vt:lpstr>
      <vt:lpstr>Slide 15</vt:lpstr>
      <vt:lpstr>Slide 16</vt:lpstr>
      <vt:lpstr>Slide 17</vt:lpstr>
      <vt:lpstr>Delta Modulation</vt:lpstr>
      <vt:lpstr>Introduction</vt:lpstr>
      <vt:lpstr>Process of delta modulation</vt:lpstr>
      <vt:lpstr>Delta modulation component</vt:lpstr>
      <vt:lpstr>Block diagram of DM</vt:lpstr>
      <vt:lpstr>Delta demodulation component</vt:lpstr>
      <vt:lpstr>Slide 24</vt:lpstr>
      <vt:lpstr>Waveform</vt:lpstr>
      <vt:lpstr>Signal Encoding</vt:lpstr>
      <vt:lpstr>Basic Encoding Techniques</vt:lpstr>
      <vt:lpstr>Hierarchy</vt:lpstr>
      <vt:lpstr>Amplitude-Shift Keying</vt:lpstr>
      <vt:lpstr>Slide 30</vt:lpstr>
      <vt:lpstr>Amplitude Shift Keying (ASK) (contd.)</vt:lpstr>
      <vt:lpstr>Slide 32</vt:lpstr>
      <vt:lpstr>Amplitude-Shift Keying</vt:lpstr>
      <vt:lpstr>Amplitude Shift Keying (ASK) (contd.)</vt:lpstr>
      <vt:lpstr>Binary Frequency-Shift Keying (BFSK)</vt:lpstr>
      <vt:lpstr>Frequency Shift Keying (FSK)</vt:lpstr>
      <vt:lpstr>Frequency Shift Keying (FSK) (contd.)</vt:lpstr>
      <vt:lpstr>Binary Frequency-Shift Keying (BFSK)</vt:lpstr>
      <vt:lpstr>Phase-Shift Keying (PSK)</vt:lpstr>
      <vt:lpstr>Phase Shift Keying (PSK)</vt:lpstr>
      <vt:lpstr>Phase Shift Keying (PSK) (contd.)</vt:lpstr>
      <vt:lpstr>Phase Shift Keying (PSK) (contd.)</vt:lpstr>
      <vt:lpstr>Phase-Shift Keying (PSK)</vt:lpstr>
      <vt:lpstr>4-PSK</vt:lpstr>
      <vt:lpstr>Slide 45</vt:lpstr>
      <vt:lpstr>Quadrature Amplitude Modulation (QAM)</vt:lpstr>
      <vt:lpstr>Quadrature Amplitude Modulation (QAM) (contd.)</vt:lpstr>
      <vt:lpstr>Quadrature Amplitude Modulation (QAM) (contd.)</vt:lpstr>
      <vt:lpstr>Quadrature Amplitude Modulation</vt:lpstr>
      <vt:lpstr>Simple implementation of DM</vt:lpstr>
      <vt:lpstr>Limitation of Dm</vt:lpstr>
      <vt:lpstr>Thank you</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Modulation</dc:title>
  <dc:creator>Omkar Dilip Narvekar</dc:creator>
  <cp:lastModifiedBy>Omkar Dilip Narvekar</cp:lastModifiedBy>
  <cp:revision>14</cp:revision>
  <dcterms:created xsi:type="dcterms:W3CDTF">2012-03-27T16:48:12Z</dcterms:created>
  <dcterms:modified xsi:type="dcterms:W3CDTF">2012-03-27T18:27:04Z</dcterms:modified>
</cp:coreProperties>
</file>